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6"/>
  </p:notesMasterIdLst>
  <p:handoutMasterIdLst>
    <p:handoutMasterId r:id="rId97"/>
  </p:handoutMasterIdLst>
  <p:sldIdLst>
    <p:sldId id="256" r:id="rId2"/>
    <p:sldId id="347" r:id="rId3"/>
    <p:sldId id="383" r:id="rId4"/>
    <p:sldId id="533" r:id="rId5"/>
    <p:sldId id="534" r:id="rId6"/>
    <p:sldId id="348" r:id="rId7"/>
    <p:sldId id="384" r:id="rId8"/>
    <p:sldId id="350" r:id="rId9"/>
    <p:sldId id="351" r:id="rId10"/>
    <p:sldId id="357" r:id="rId11"/>
    <p:sldId id="356" r:id="rId12"/>
    <p:sldId id="257" r:id="rId13"/>
    <p:sldId id="259" r:id="rId14"/>
    <p:sldId id="266" r:id="rId15"/>
    <p:sldId id="272" r:id="rId16"/>
    <p:sldId id="273" r:id="rId17"/>
    <p:sldId id="274" r:id="rId18"/>
    <p:sldId id="275" r:id="rId19"/>
    <p:sldId id="282" r:id="rId20"/>
    <p:sldId id="289" r:id="rId21"/>
    <p:sldId id="291" r:id="rId22"/>
    <p:sldId id="303" r:id="rId23"/>
    <p:sldId id="304" r:id="rId24"/>
    <p:sldId id="305" r:id="rId25"/>
    <p:sldId id="306" r:id="rId26"/>
    <p:sldId id="308" r:id="rId27"/>
    <p:sldId id="427" r:id="rId28"/>
    <p:sldId id="309" r:id="rId29"/>
    <p:sldId id="428" r:id="rId30"/>
    <p:sldId id="365" r:id="rId31"/>
    <p:sldId id="531" r:id="rId32"/>
    <p:sldId id="532" r:id="rId33"/>
    <p:sldId id="389" r:id="rId34"/>
    <p:sldId id="429" r:id="rId35"/>
    <p:sldId id="430" r:id="rId36"/>
    <p:sldId id="391" r:id="rId37"/>
    <p:sldId id="437" r:id="rId38"/>
    <p:sldId id="439" r:id="rId39"/>
    <p:sldId id="445" r:id="rId40"/>
    <p:sldId id="441" r:id="rId41"/>
    <p:sldId id="398" r:id="rId42"/>
    <p:sldId id="399" r:id="rId43"/>
    <p:sldId id="400" r:id="rId44"/>
    <p:sldId id="402" r:id="rId45"/>
    <p:sldId id="408" r:id="rId46"/>
    <p:sldId id="414" r:id="rId47"/>
    <p:sldId id="419" r:id="rId48"/>
    <p:sldId id="421" r:id="rId49"/>
    <p:sldId id="424" r:id="rId50"/>
    <p:sldId id="426" r:id="rId51"/>
    <p:sldId id="473" r:id="rId52"/>
    <p:sldId id="474" r:id="rId53"/>
    <p:sldId id="475" r:id="rId54"/>
    <p:sldId id="476" r:id="rId55"/>
    <p:sldId id="477" r:id="rId56"/>
    <p:sldId id="478" r:id="rId57"/>
    <p:sldId id="479" r:id="rId58"/>
    <p:sldId id="484" r:id="rId59"/>
    <p:sldId id="486" r:id="rId60"/>
    <p:sldId id="487" r:id="rId61"/>
    <p:sldId id="489" r:id="rId62"/>
    <p:sldId id="490" r:id="rId63"/>
    <p:sldId id="491" r:id="rId64"/>
    <p:sldId id="493" r:id="rId65"/>
    <p:sldId id="494" r:id="rId66"/>
    <p:sldId id="495" r:id="rId67"/>
    <p:sldId id="496" r:id="rId68"/>
    <p:sldId id="498" r:id="rId69"/>
    <p:sldId id="499" r:id="rId70"/>
    <p:sldId id="500" r:id="rId71"/>
    <p:sldId id="501" r:id="rId72"/>
    <p:sldId id="503" r:id="rId73"/>
    <p:sldId id="504" r:id="rId74"/>
    <p:sldId id="505" r:id="rId75"/>
    <p:sldId id="506" r:id="rId76"/>
    <p:sldId id="507" r:id="rId77"/>
    <p:sldId id="508" r:id="rId78"/>
    <p:sldId id="509" r:id="rId79"/>
    <p:sldId id="510" r:id="rId80"/>
    <p:sldId id="511" r:id="rId81"/>
    <p:sldId id="512" r:id="rId82"/>
    <p:sldId id="513" r:id="rId83"/>
    <p:sldId id="517" r:id="rId84"/>
    <p:sldId id="518" r:id="rId85"/>
    <p:sldId id="519" r:id="rId86"/>
    <p:sldId id="520" r:id="rId87"/>
    <p:sldId id="521" r:id="rId88"/>
    <p:sldId id="523" r:id="rId89"/>
    <p:sldId id="524" r:id="rId90"/>
    <p:sldId id="525" r:id="rId91"/>
    <p:sldId id="526" r:id="rId92"/>
    <p:sldId id="527" r:id="rId93"/>
    <p:sldId id="431" r:id="rId94"/>
    <p:sldId id="435" r:id="rId95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CCCC"/>
    <a:srgbClr val="FFFFCC"/>
    <a:srgbClr val="CCFFCC"/>
    <a:srgbClr val="FF6600"/>
    <a:srgbClr val="99CCFF"/>
    <a:srgbClr val="CCFFFF"/>
    <a:srgbClr val="A500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6676E5-41C9-47CE-A5EF-3CCCC2D63AD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3FBE2E-4CD3-44B1-B72E-6F64C5F04C2E}">
      <dgm:prSet phldrT="[Текст]" phldr="1" custT="1"/>
      <dgm:spPr/>
      <dgm:t>
        <a:bodyPr/>
        <a:lstStyle/>
        <a:p>
          <a:endParaRPr lang="ru-RU" sz="1600" b="1" dirty="0">
            <a:solidFill>
              <a:schemeClr val="bg1"/>
            </a:solidFill>
          </a:endParaRPr>
        </a:p>
      </dgm:t>
    </dgm:pt>
    <dgm:pt modelId="{0DE0DEA6-30CB-47D8-9CB8-4347BDD341CC}" type="parTrans" cxnId="{F5BFCABD-5675-47E0-A0DD-F04EBD2FFB02}">
      <dgm:prSet/>
      <dgm:spPr/>
      <dgm:t>
        <a:bodyPr/>
        <a:lstStyle/>
        <a:p>
          <a:endParaRPr lang="ru-RU" sz="1600" b="1">
            <a:solidFill>
              <a:srgbClr val="002060"/>
            </a:solidFill>
          </a:endParaRPr>
        </a:p>
      </dgm:t>
    </dgm:pt>
    <dgm:pt modelId="{374E23D3-B8B0-4EF3-A5E9-CAFFB367C827}" type="sibTrans" cxnId="{F5BFCABD-5675-47E0-A0DD-F04EBD2FFB02}">
      <dgm:prSet/>
      <dgm:spPr/>
      <dgm:t>
        <a:bodyPr/>
        <a:lstStyle/>
        <a:p>
          <a:endParaRPr lang="ru-RU" sz="1600" b="1">
            <a:solidFill>
              <a:srgbClr val="002060"/>
            </a:solidFill>
          </a:endParaRPr>
        </a:p>
      </dgm:t>
    </dgm:pt>
    <dgm:pt modelId="{0601A2A9-AD31-4FE7-A535-CC69AA205656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финансы организаций служат основой формирования финансовых ресурсов государства</a:t>
          </a:r>
          <a:endParaRPr lang="ru-RU" sz="1600" b="1" dirty="0">
            <a:solidFill>
              <a:srgbClr val="002060"/>
            </a:solidFill>
          </a:endParaRPr>
        </a:p>
      </dgm:t>
    </dgm:pt>
    <dgm:pt modelId="{E9632988-F16F-436F-B98B-5739CD38EFB2}" type="parTrans" cxnId="{CC519B4F-4AC3-4A01-9611-96DE8C6DF36E}">
      <dgm:prSet/>
      <dgm:spPr/>
      <dgm:t>
        <a:bodyPr/>
        <a:lstStyle/>
        <a:p>
          <a:endParaRPr lang="ru-RU" sz="1600" b="1">
            <a:solidFill>
              <a:srgbClr val="002060"/>
            </a:solidFill>
          </a:endParaRPr>
        </a:p>
      </dgm:t>
    </dgm:pt>
    <dgm:pt modelId="{BC5B6981-3A08-4B06-A16E-6C0F06C561A1}" type="sibTrans" cxnId="{CC519B4F-4AC3-4A01-9611-96DE8C6DF36E}">
      <dgm:prSet/>
      <dgm:spPr/>
      <dgm:t>
        <a:bodyPr/>
        <a:lstStyle/>
        <a:p>
          <a:endParaRPr lang="ru-RU" sz="1600" b="1">
            <a:solidFill>
              <a:srgbClr val="002060"/>
            </a:solidFill>
          </a:endParaRPr>
        </a:p>
      </dgm:t>
    </dgm:pt>
    <dgm:pt modelId="{DF624C4D-895E-418A-9935-9A2DDB6A774F}">
      <dgm:prSet phldrT="[Текст]" phldr="1" custT="1"/>
      <dgm:spPr/>
      <dgm:t>
        <a:bodyPr/>
        <a:lstStyle/>
        <a:p>
          <a:endParaRPr lang="ru-RU" sz="1600" b="1" dirty="0">
            <a:solidFill>
              <a:schemeClr val="bg1"/>
            </a:solidFill>
          </a:endParaRPr>
        </a:p>
      </dgm:t>
    </dgm:pt>
    <dgm:pt modelId="{84EAAC63-FCB2-4EBA-9838-E41A4E3E78CC}" type="parTrans" cxnId="{E47F6B9B-6ABC-4D2F-8D2E-A35632DA26B2}">
      <dgm:prSet/>
      <dgm:spPr/>
      <dgm:t>
        <a:bodyPr/>
        <a:lstStyle/>
        <a:p>
          <a:endParaRPr lang="ru-RU" sz="1600" b="1">
            <a:solidFill>
              <a:srgbClr val="002060"/>
            </a:solidFill>
          </a:endParaRPr>
        </a:p>
      </dgm:t>
    </dgm:pt>
    <dgm:pt modelId="{1C4568B5-6C8B-44DA-8E25-2893ABECF9D6}" type="sibTrans" cxnId="{E47F6B9B-6ABC-4D2F-8D2E-A35632DA26B2}">
      <dgm:prSet/>
      <dgm:spPr/>
      <dgm:t>
        <a:bodyPr/>
        <a:lstStyle/>
        <a:p>
          <a:endParaRPr lang="ru-RU" sz="1600" b="1">
            <a:solidFill>
              <a:srgbClr val="002060"/>
            </a:solidFill>
          </a:endParaRPr>
        </a:p>
      </dgm:t>
    </dgm:pt>
    <dgm:pt modelId="{1ED6E302-BCA0-45A4-908D-9256419C28FC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используются финансы организаций для регулирования отраслевых пропорций в рыночной экономике</a:t>
          </a:r>
          <a:endParaRPr lang="ru-RU" sz="1600" b="1" dirty="0">
            <a:solidFill>
              <a:srgbClr val="002060"/>
            </a:solidFill>
          </a:endParaRPr>
        </a:p>
      </dgm:t>
    </dgm:pt>
    <dgm:pt modelId="{1E6145D6-02DA-42A1-8193-58E4BFE79266}" type="parTrans" cxnId="{253C1AE4-77E5-4087-8984-D633A65D5396}">
      <dgm:prSet/>
      <dgm:spPr/>
      <dgm:t>
        <a:bodyPr/>
        <a:lstStyle/>
        <a:p>
          <a:endParaRPr lang="ru-RU" sz="1600" b="1">
            <a:solidFill>
              <a:srgbClr val="002060"/>
            </a:solidFill>
          </a:endParaRPr>
        </a:p>
      </dgm:t>
    </dgm:pt>
    <dgm:pt modelId="{60316E1E-A889-40F1-8419-7BDE987711C2}" type="sibTrans" cxnId="{253C1AE4-77E5-4087-8984-D633A65D5396}">
      <dgm:prSet/>
      <dgm:spPr/>
      <dgm:t>
        <a:bodyPr/>
        <a:lstStyle/>
        <a:p>
          <a:endParaRPr lang="ru-RU" sz="1600" b="1">
            <a:solidFill>
              <a:srgbClr val="002060"/>
            </a:solidFill>
          </a:endParaRPr>
        </a:p>
      </dgm:t>
    </dgm:pt>
    <dgm:pt modelId="{B76220A2-882A-4B59-85DE-5E562A8F3130}">
      <dgm:prSet phldrT="[Текст]" phldr="1" custT="1"/>
      <dgm:spPr/>
      <dgm:t>
        <a:bodyPr/>
        <a:lstStyle/>
        <a:p>
          <a:endParaRPr lang="ru-RU" sz="1600" b="1" dirty="0">
            <a:solidFill>
              <a:schemeClr val="bg1"/>
            </a:solidFill>
          </a:endParaRPr>
        </a:p>
      </dgm:t>
    </dgm:pt>
    <dgm:pt modelId="{F1A6E434-DE20-4F38-943D-0A5E63D3AA51}" type="parTrans" cxnId="{1FC3FDDC-04E8-429D-A14B-081C25E5D6D4}">
      <dgm:prSet/>
      <dgm:spPr/>
      <dgm:t>
        <a:bodyPr/>
        <a:lstStyle/>
        <a:p>
          <a:endParaRPr lang="ru-RU" sz="1600" b="1">
            <a:solidFill>
              <a:srgbClr val="002060"/>
            </a:solidFill>
          </a:endParaRPr>
        </a:p>
      </dgm:t>
    </dgm:pt>
    <dgm:pt modelId="{16D7DF63-47CF-42C2-8D58-C6563C67128D}" type="sibTrans" cxnId="{1FC3FDDC-04E8-429D-A14B-081C25E5D6D4}">
      <dgm:prSet/>
      <dgm:spPr/>
      <dgm:t>
        <a:bodyPr/>
        <a:lstStyle/>
        <a:p>
          <a:endParaRPr lang="ru-RU" sz="1600" b="1">
            <a:solidFill>
              <a:srgbClr val="002060"/>
            </a:solidFill>
          </a:endParaRPr>
        </a:p>
      </dgm:t>
    </dgm:pt>
    <dgm:pt modelId="{B92843A8-8212-482F-8AEA-95AF350B8FEE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за счет формирования ресурсов на нужды потребления финансы организаций реализуют задачи социального развития общества</a:t>
          </a:r>
          <a:endParaRPr lang="ru-RU" sz="1600" b="1" dirty="0">
            <a:solidFill>
              <a:srgbClr val="002060"/>
            </a:solidFill>
          </a:endParaRPr>
        </a:p>
      </dgm:t>
    </dgm:pt>
    <dgm:pt modelId="{C1DBEF14-ED69-4724-ABCF-05AA9BBA5408}" type="parTrans" cxnId="{F418D469-1944-4E86-BC47-7BF58A79A99D}">
      <dgm:prSet/>
      <dgm:spPr/>
      <dgm:t>
        <a:bodyPr/>
        <a:lstStyle/>
        <a:p>
          <a:endParaRPr lang="ru-RU" sz="1600" b="1">
            <a:solidFill>
              <a:srgbClr val="002060"/>
            </a:solidFill>
          </a:endParaRPr>
        </a:p>
      </dgm:t>
    </dgm:pt>
    <dgm:pt modelId="{4645A57D-C3C9-4AED-85EB-C10E3302DB41}" type="sibTrans" cxnId="{F418D469-1944-4E86-BC47-7BF58A79A99D}">
      <dgm:prSet/>
      <dgm:spPr/>
      <dgm:t>
        <a:bodyPr/>
        <a:lstStyle/>
        <a:p>
          <a:endParaRPr lang="ru-RU" sz="1600" b="1">
            <a:solidFill>
              <a:srgbClr val="002060"/>
            </a:solidFill>
          </a:endParaRPr>
        </a:p>
      </dgm:t>
    </dgm:pt>
    <dgm:pt modelId="{39BFD6B7-AA24-4995-9984-E41E61DCC592}">
      <dgm:prSet custT="1"/>
      <dgm:spPr/>
      <dgm:t>
        <a:bodyPr/>
        <a:lstStyle/>
        <a:p>
          <a:endParaRPr lang="ru-RU" sz="1600" b="1">
            <a:solidFill>
              <a:srgbClr val="002060"/>
            </a:solidFill>
          </a:endParaRPr>
        </a:p>
      </dgm:t>
    </dgm:pt>
    <dgm:pt modelId="{52CD890C-F208-4C6F-9587-1A1360F57077}" type="parTrans" cxnId="{90316AD4-AF8C-4DD1-AC4E-120520E06DAC}">
      <dgm:prSet/>
      <dgm:spPr/>
      <dgm:t>
        <a:bodyPr/>
        <a:lstStyle/>
        <a:p>
          <a:endParaRPr lang="ru-RU" sz="1600" b="1">
            <a:solidFill>
              <a:srgbClr val="002060"/>
            </a:solidFill>
          </a:endParaRPr>
        </a:p>
      </dgm:t>
    </dgm:pt>
    <dgm:pt modelId="{22499A49-FE2C-4DA7-86D5-8F4F4AC2DD90}" type="sibTrans" cxnId="{90316AD4-AF8C-4DD1-AC4E-120520E06DAC}">
      <dgm:prSet/>
      <dgm:spPr/>
      <dgm:t>
        <a:bodyPr/>
        <a:lstStyle/>
        <a:p>
          <a:endParaRPr lang="ru-RU" sz="1600" b="1">
            <a:solidFill>
              <a:srgbClr val="002060"/>
            </a:solidFill>
          </a:endParaRPr>
        </a:p>
      </dgm:t>
    </dgm:pt>
    <dgm:pt modelId="{DDC09897-F5B4-4F1D-B0EE-4757146778F6}">
      <dgm:prSet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финансы организаций формируют финансовый базис обеспечения непрерывности производственного процесса, направленного на удовлетворение спроса в товарах и услугах</a:t>
          </a:r>
          <a:endParaRPr lang="ru-RU" sz="1600" b="1" dirty="0">
            <a:solidFill>
              <a:srgbClr val="002060"/>
            </a:solidFill>
          </a:endParaRPr>
        </a:p>
      </dgm:t>
    </dgm:pt>
    <dgm:pt modelId="{C9355BAF-E689-4013-820B-DEA3343C714C}" type="parTrans" cxnId="{A16D8938-E52B-4ACD-8433-B51EAC2528F8}">
      <dgm:prSet/>
      <dgm:spPr/>
      <dgm:t>
        <a:bodyPr/>
        <a:lstStyle/>
        <a:p>
          <a:endParaRPr lang="ru-RU" sz="1600" b="1">
            <a:solidFill>
              <a:srgbClr val="002060"/>
            </a:solidFill>
          </a:endParaRPr>
        </a:p>
      </dgm:t>
    </dgm:pt>
    <dgm:pt modelId="{82A6533C-92D4-42E6-9316-C3E8F6B156FC}" type="sibTrans" cxnId="{A16D8938-E52B-4ACD-8433-B51EAC2528F8}">
      <dgm:prSet/>
      <dgm:spPr/>
      <dgm:t>
        <a:bodyPr/>
        <a:lstStyle/>
        <a:p>
          <a:endParaRPr lang="ru-RU" sz="1600" b="1">
            <a:solidFill>
              <a:srgbClr val="002060"/>
            </a:solidFill>
          </a:endParaRPr>
        </a:p>
      </dgm:t>
    </dgm:pt>
    <dgm:pt modelId="{46BB9FE4-E059-45A6-BEC9-910529D6C18C}">
      <dgm:prSet custT="1"/>
      <dgm:spPr/>
      <dgm:t>
        <a:bodyPr/>
        <a:lstStyle/>
        <a:p>
          <a:endParaRPr lang="ru-RU" sz="1600" b="1">
            <a:solidFill>
              <a:srgbClr val="002060"/>
            </a:solidFill>
          </a:endParaRPr>
        </a:p>
      </dgm:t>
    </dgm:pt>
    <dgm:pt modelId="{3493E0A3-BB8A-405A-815A-84AB56291EBE}" type="parTrans" cxnId="{538B752E-28B0-4C11-9153-6AE5B974AA36}">
      <dgm:prSet/>
      <dgm:spPr/>
      <dgm:t>
        <a:bodyPr/>
        <a:lstStyle/>
        <a:p>
          <a:endParaRPr lang="ru-RU" sz="1600" b="1">
            <a:solidFill>
              <a:srgbClr val="002060"/>
            </a:solidFill>
          </a:endParaRPr>
        </a:p>
      </dgm:t>
    </dgm:pt>
    <dgm:pt modelId="{812CB922-40E4-4310-8C7F-3A077D4D47B0}" type="sibTrans" cxnId="{538B752E-28B0-4C11-9153-6AE5B974AA36}">
      <dgm:prSet/>
      <dgm:spPr/>
      <dgm:t>
        <a:bodyPr/>
        <a:lstStyle/>
        <a:p>
          <a:endParaRPr lang="ru-RU" sz="1600" b="1">
            <a:solidFill>
              <a:srgbClr val="002060"/>
            </a:solidFill>
          </a:endParaRPr>
        </a:p>
      </dgm:t>
    </dgm:pt>
    <dgm:pt modelId="{668E882A-FD55-45A2-A073-088766C0B901}">
      <dgm:prSet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обеспечивается финансирование потребностей расширенного воспроизводства на основе оптимального соотношения между средствами, направляемыми на потребление и накопление и как следствие осуществляется регулирование воспроизводства производимого продукта</a:t>
          </a:r>
          <a:endParaRPr lang="ru-RU" sz="1400" b="1" dirty="0">
            <a:solidFill>
              <a:srgbClr val="002060"/>
            </a:solidFill>
          </a:endParaRPr>
        </a:p>
      </dgm:t>
    </dgm:pt>
    <dgm:pt modelId="{DD0C6A70-D68C-44DF-AD7D-14AD893C6951}" type="parTrans" cxnId="{E8DAC997-91BF-48F0-83B3-DF1CD39EDB5D}">
      <dgm:prSet/>
      <dgm:spPr/>
      <dgm:t>
        <a:bodyPr/>
        <a:lstStyle/>
        <a:p>
          <a:endParaRPr lang="ru-RU" sz="1600" b="1">
            <a:solidFill>
              <a:srgbClr val="002060"/>
            </a:solidFill>
          </a:endParaRPr>
        </a:p>
      </dgm:t>
    </dgm:pt>
    <dgm:pt modelId="{233198B4-D865-491E-9212-C71C323A8175}" type="sibTrans" cxnId="{E8DAC997-91BF-48F0-83B3-DF1CD39EDB5D}">
      <dgm:prSet/>
      <dgm:spPr/>
      <dgm:t>
        <a:bodyPr/>
        <a:lstStyle/>
        <a:p>
          <a:endParaRPr lang="ru-RU" sz="1600" b="1">
            <a:solidFill>
              <a:srgbClr val="002060"/>
            </a:solidFill>
          </a:endParaRPr>
        </a:p>
      </dgm:t>
    </dgm:pt>
    <dgm:pt modelId="{E0994B04-56B4-4C16-A1BB-269D89D7F657}">
      <dgm:prSet custT="1"/>
      <dgm:spPr/>
      <dgm:t>
        <a:bodyPr/>
        <a:lstStyle/>
        <a:p>
          <a:endParaRPr lang="ru-RU" sz="1600" b="1">
            <a:solidFill>
              <a:srgbClr val="002060"/>
            </a:solidFill>
          </a:endParaRPr>
        </a:p>
      </dgm:t>
    </dgm:pt>
    <dgm:pt modelId="{A4C4B485-3402-448A-A37F-28901E1A88FE}" type="parTrans" cxnId="{3E555C9E-551D-48CD-8770-54AA4C407EA8}">
      <dgm:prSet/>
      <dgm:spPr/>
      <dgm:t>
        <a:bodyPr/>
        <a:lstStyle/>
        <a:p>
          <a:endParaRPr lang="ru-RU" sz="1600" b="1">
            <a:solidFill>
              <a:srgbClr val="002060"/>
            </a:solidFill>
          </a:endParaRPr>
        </a:p>
      </dgm:t>
    </dgm:pt>
    <dgm:pt modelId="{01B86E38-77DA-4B2C-8F31-69861ED3ABF5}" type="sibTrans" cxnId="{3E555C9E-551D-48CD-8770-54AA4C407EA8}">
      <dgm:prSet/>
      <dgm:spPr/>
      <dgm:t>
        <a:bodyPr/>
        <a:lstStyle/>
        <a:p>
          <a:endParaRPr lang="ru-RU" sz="1600" b="1">
            <a:solidFill>
              <a:srgbClr val="002060"/>
            </a:solidFill>
          </a:endParaRPr>
        </a:p>
      </dgm:t>
    </dgm:pt>
    <dgm:pt modelId="{80147EF2-52FC-463F-9D2C-56B8ECB851FB}">
      <dgm:prSet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финансы организаций позволяют использовать денежные накопления домашних хозяйств</a:t>
          </a:r>
          <a:endParaRPr lang="ru-RU" sz="1600" b="1" dirty="0">
            <a:solidFill>
              <a:srgbClr val="002060"/>
            </a:solidFill>
          </a:endParaRPr>
        </a:p>
      </dgm:t>
    </dgm:pt>
    <dgm:pt modelId="{0411358F-6400-4B2F-A382-685C7A85AC8C}" type="parTrans" cxnId="{C9CD167B-FE6C-4531-9DCD-E85D99B2FB2D}">
      <dgm:prSet/>
      <dgm:spPr/>
      <dgm:t>
        <a:bodyPr/>
        <a:lstStyle/>
        <a:p>
          <a:endParaRPr lang="ru-RU" sz="1600" b="1">
            <a:solidFill>
              <a:srgbClr val="002060"/>
            </a:solidFill>
          </a:endParaRPr>
        </a:p>
      </dgm:t>
    </dgm:pt>
    <dgm:pt modelId="{74D5FEDB-37E6-4603-8015-4AF549A334DA}" type="sibTrans" cxnId="{C9CD167B-FE6C-4531-9DCD-E85D99B2FB2D}">
      <dgm:prSet/>
      <dgm:spPr/>
      <dgm:t>
        <a:bodyPr/>
        <a:lstStyle/>
        <a:p>
          <a:endParaRPr lang="ru-RU" sz="1600" b="1">
            <a:solidFill>
              <a:srgbClr val="002060"/>
            </a:solidFill>
          </a:endParaRPr>
        </a:p>
      </dgm:t>
    </dgm:pt>
    <dgm:pt modelId="{48B75601-CC8C-4A69-BA04-423961423FF5}" type="pres">
      <dgm:prSet presAssocID="{4D6676E5-41C9-47CE-A5EF-3CCCC2D63AD5}" presName="linearFlow" presStyleCnt="0">
        <dgm:presLayoutVars>
          <dgm:dir/>
          <dgm:animLvl val="lvl"/>
          <dgm:resizeHandles val="exact"/>
        </dgm:presLayoutVars>
      </dgm:prSet>
      <dgm:spPr/>
    </dgm:pt>
    <dgm:pt modelId="{CB9AD148-490C-4FD7-AB51-1EDB424A6B2B}" type="pres">
      <dgm:prSet presAssocID="{003FBE2E-4CD3-44B1-B72E-6F64C5F04C2E}" presName="composite" presStyleCnt="0"/>
      <dgm:spPr/>
    </dgm:pt>
    <dgm:pt modelId="{3420F94A-C0EE-4C13-92A8-E5A40A1D9921}" type="pres">
      <dgm:prSet presAssocID="{003FBE2E-4CD3-44B1-B72E-6F64C5F04C2E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55D35EFA-5976-4826-9F0A-167CA51D58DE}" type="pres">
      <dgm:prSet presAssocID="{003FBE2E-4CD3-44B1-B72E-6F64C5F04C2E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3B0EDE-78C2-44C6-B47B-95F04DB28E4F}" type="pres">
      <dgm:prSet presAssocID="{374E23D3-B8B0-4EF3-A5E9-CAFFB367C827}" presName="sp" presStyleCnt="0"/>
      <dgm:spPr/>
    </dgm:pt>
    <dgm:pt modelId="{1DE4E80E-1731-4C04-8320-241D60E70C00}" type="pres">
      <dgm:prSet presAssocID="{DF624C4D-895E-418A-9935-9A2DDB6A774F}" presName="composite" presStyleCnt="0"/>
      <dgm:spPr/>
    </dgm:pt>
    <dgm:pt modelId="{B05CA83E-878A-4D4E-85E5-903A1DE448E2}" type="pres">
      <dgm:prSet presAssocID="{DF624C4D-895E-418A-9935-9A2DDB6A774F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3B1CFEE4-403B-4CF3-A353-AC5F1B08C192}" type="pres">
      <dgm:prSet presAssocID="{DF624C4D-895E-418A-9935-9A2DDB6A774F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6B4730-F1BA-4AAD-A454-204101780285}" type="pres">
      <dgm:prSet presAssocID="{1C4568B5-6C8B-44DA-8E25-2893ABECF9D6}" presName="sp" presStyleCnt="0"/>
      <dgm:spPr/>
    </dgm:pt>
    <dgm:pt modelId="{6A7F5581-E71E-4B15-9B13-AC8A117B4082}" type="pres">
      <dgm:prSet presAssocID="{B76220A2-882A-4B59-85DE-5E562A8F3130}" presName="composite" presStyleCnt="0"/>
      <dgm:spPr/>
    </dgm:pt>
    <dgm:pt modelId="{6A1D827A-FA98-49B5-93B5-F5BE422D9E40}" type="pres">
      <dgm:prSet presAssocID="{B76220A2-882A-4B59-85DE-5E562A8F3130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A6030EA2-2045-4926-879B-D06ABF822162}" type="pres">
      <dgm:prSet presAssocID="{B76220A2-882A-4B59-85DE-5E562A8F3130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BAEC84-181A-4329-9C2F-AAF97C308728}" type="pres">
      <dgm:prSet presAssocID="{16D7DF63-47CF-42C2-8D58-C6563C67128D}" presName="sp" presStyleCnt="0"/>
      <dgm:spPr/>
    </dgm:pt>
    <dgm:pt modelId="{2B2F7B24-A1A2-4E2E-9810-3975FC3D20A5}" type="pres">
      <dgm:prSet presAssocID="{39BFD6B7-AA24-4995-9984-E41E61DCC592}" presName="composite" presStyleCnt="0"/>
      <dgm:spPr/>
    </dgm:pt>
    <dgm:pt modelId="{BF95E9AE-AFD8-46AB-B7CE-8BF07EB33F0A}" type="pres">
      <dgm:prSet presAssocID="{39BFD6B7-AA24-4995-9984-E41E61DCC592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EFC25645-6405-4FED-AE92-50687096F5A6}" type="pres">
      <dgm:prSet presAssocID="{39BFD6B7-AA24-4995-9984-E41E61DCC592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EB8B9-1142-4A37-B3AD-C601F1DC11F5}" type="pres">
      <dgm:prSet presAssocID="{22499A49-FE2C-4DA7-86D5-8F4F4AC2DD90}" presName="sp" presStyleCnt="0"/>
      <dgm:spPr/>
    </dgm:pt>
    <dgm:pt modelId="{977B6CF7-929E-4313-AC40-91AF649A7260}" type="pres">
      <dgm:prSet presAssocID="{46BB9FE4-E059-45A6-BEC9-910529D6C18C}" presName="composite" presStyleCnt="0"/>
      <dgm:spPr/>
    </dgm:pt>
    <dgm:pt modelId="{1DFF472E-AF76-4835-8BA9-F70D8DC42E26}" type="pres">
      <dgm:prSet presAssocID="{46BB9FE4-E059-45A6-BEC9-910529D6C18C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991B9C41-3B60-4C1F-A3F8-CDB3B8049ADF}" type="pres">
      <dgm:prSet presAssocID="{46BB9FE4-E059-45A6-BEC9-910529D6C18C}" presName="descendantText" presStyleLbl="alignAcc1" presStyleIdx="4" presStyleCnt="6" custScaleY="147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C97B00-1FC4-4C57-8D41-A2869368CBCF}" type="pres">
      <dgm:prSet presAssocID="{812CB922-40E4-4310-8C7F-3A077D4D47B0}" presName="sp" presStyleCnt="0"/>
      <dgm:spPr/>
    </dgm:pt>
    <dgm:pt modelId="{478268A5-682C-4026-8ED5-5924AADE5D64}" type="pres">
      <dgm:prSet presAssocID="{E0994B04-56B4-4C16-A1BB-269D89D7F657}" presName="composite" presStyleCnt="0"/>
      <dgm:spPr/>
    </dgm:pt>
    <dgm:pt modelId="{54928BF8-411E-431B-A634-D0D4D41A8FBD}" type="pres">
      <dgm:prSet presAssocID="{E0994B04-56B4-4C16-A1BB-269D89D7F657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D4512025-43AC-4FFE-B508-E727695B8215}" type="pres">
      <dgm:prSet presAssocID="{E0994B04-56B4-4C16-A1BB-269D89D7F657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6D8938-E52B-4ACD-8433-B51EAC2528F8}" srcId="{39BFD6B7-AA24-4995-9984-E41E61DCC592}" destId="{DDC09897-F5B4-4F1D-B0EE-4757146778F6}" srcOrd="0" destOrd="0" parTransId="{C9355BAF-E689-4013-820B-DEA3343C714C}" sibTransId="{82A6533C-92D4-42E6-9316-C3E8F6B156FC}"/>
    <dgm:cxn modelId="{253C1AE4-77E5-4087-8984-D633A65D5396}" srcId="{DF624C4D-895E-418A-9935-9A2DDB6A774F}" destId="{1ED6E302-BCA0-45A4-908D-9256419C28FC}" srcOrd="0" destOrd="0" parTransId="{1E6145D6-02DA-42A1-8193-58E4BFE79266}" sibTransId="{60316E1E-A889-40F1-8419-7BDE987711C2}"/>
    <dgm:cxn modelId="{538B752E-28B0-4C11-9153-6AE5B974AA36}" srcId="{4D6676E5-41C9-47CE-A5EF-3CCCC2D63AD5}" destId="{46BB9FE4-E059-45A6-BEC9-910529D6C18C}" srcOrd="4" destOrd="0" parTransId="{3493E0A3-BB8A-405A-815A-84AB56291EBE}" sibTransId="{812CB922-40E4-4310-8C7F-3A077D4D47B0}"/>
    <dgm:cxn modelId="{B7B77CB2-36A0-48C6-B0CE-75E9F7897EBA}" type="presOf" srcId="{80147EF2-52FC-463F-9D2C-56B8ECB851FB}" destId="{D4512025-43AC-4FFE-B508-E727695B8215}" srcOrd="0" destOrd="0" presId="urn:microsoft.com/office/officeart/2005/8/layout/chevron2"/>
    <dgm:cxn modelId="{1934F3AB-FFB5-4C90-B86A-6AD531ABFAE7}" type="presOf" srcId="{39BFD6B7-AA24-4995-9984-E41E61DCC592}" destId="{BF95E9AE-AFD8-46AB-B7CE-8BF07EB33F0A}" srcOrd="0" destOrd="0" presId="urn:microsoft.com/office/officeart/2005/8/layout/chevron2"/>
    <dgm:cxn modelId="{0AE3836E-DDC7-448C-A867-A2085438EADA}" type="presOf" srcId="{1ED6E302-BCA0-45A4-908D-9256419C28FC}" destId="{3B1CFEE4-403B-4CF3-A353-AC5F1B08C192}" srcOrd="0" destOrd="0" presId="urn:microsoft.com/office/officeart/2005/8/layout/chevron2"/>
    <dgm:cxn modelId="{E8DAC997-91BF-48F0-83B3-DF1CD39EDB5D}" srcId="{46BB9FE4-E059-45A6-BEC9-910529D6C18C}" destId="{668E882A-FD55-45A2-A073-088766C0B901}" srcOrd="0" destOrd="0" parTransId="{DD0C6A70-D68C-44DF-AD7D-14AD893C6951}" sibTransId="{233198B4-D865-491E-9212-C71C323A8175}"/>
    <dgm:cxn modelId="{9821B199-87E5-4FB8-9DD7-173520025BE8}" type="presOf" srcId="{B76220A2-882A-4B59-85DE-5E562A8F3130}" destId="{6A1D827A-FA98-49B5-93B5-F5BE422D9E40}" srcOrd="0" destOrd="0" presId="urn:microsoft.com/office/officeart/2005/8/layout/chevron2"/>
    <dgm:cxn modelId="{E47F6B9B-6ABC-4D2F-8D2E-A35632DA26B2}" srcId="{4D6676E5-41C9-47CE-A5EF-3CCCC2D63AD5}" destId="{DF624C4D-895E-418A-9935-9A2DDB6A774F}" srcOrd="1" destOrd="0" parTransId="{84EAAC63-FCB2-4EBA-9838-E41A4E3E78CC}" sibTransId="{1C4568B5-6C8B-44DA-8E25-2893ABECF9D6}"/>
    <dgm:cxn modelId="{77DFBEC2-ECE3-4F81-A77D-637D0AA3ED3F}" type="presOf" srcId="{DDC09897-F5B4-4F1D-B0EE-4757146778F6}" destId="{EFC25645-6405-4FED-AE92-50687096F5A6}" srcOrd="0" destOrd="0" presId="urn:microsoft.com/office/officeart/2005/8/layout/chevron2"/>
    <dgm:cxn modelId="{C9B19F06-A773-43FB-B665-3FA85939F45C}" type="presOf" srcId="{0601A2A9-AD31-4FE7-A535-CC69AA205656}" destId="{55D35EFA-5976-4826-9F0A-167CA51D58DE}" srcOrd="0" destOrd="0" presId="urn:microsoft.com/office/officeart/2005/8/layout/chevron2"/>
    <dgm:cxn modelId="{C9CD167B-FE6C-4531-9DCD-E85D99B2FB2D}" srcId="{E0994B04-56B4-4C16-A1BB-269D89D7F657}" destId="{80147EF2-52FC-463F-9D2C-56B8ECB851FB}" srcOrd="0" destOrd="0" parTransId="{0411358F-6400-4B2F-A382-685C7A85AC8C}" sibTransId="{74D5FEDB-37E6-4603-8015-4AF549A334DA}"/>
    <dgm:cxn modelId="{F418D469-1944-4E86-BC47-7BF58A79A99D}" srcId="{B76220A2-882A-4B59-85DE-5E562A8F3130}" destId="{B92843A8-8212-482F-8AEA-95AF350B8FEE}" srcOrd="0" destOrd="0" parTransId="{C1DBEF14-ED69-4724-ABCF-05AA9BBA5408}" sibTransId="{4645A57D-C3C9-4AED-85EB-C10E3302DB41}"/>
    <dgm:cxn modelId="{12B6EDF3-8FA8-47FB-A7BB-0943A64AC5BC}" type="presOf" srcId="{B92843A8-8212-482F-8AEA-95AF350B8FEE}" destId="{A6030EA2-2045-4926-879B-D06ABF822162}" srcOrd="0" destOrd="0" presId="urn:microsoft.com/office/officeart/2005/8/layout/chevron2"/>
    <dgm:cxn modelId="{5DC59289-3AF1-4D95-B049-FF57CA2F66A3}" type="presOf" srcId="{668E882A-FD55-45A2-A073-088766C0B901}" destId="{991B9C41-3B60-4C1F-A3F8-CDB3B8049ADF}" srcOrd="0" destOrd="0" presId="urn:microsoft.com/office/officeart/2005/8/layout/chevron2"/>
    <dgm:cxn modelId="{6937968E-4329-483B-8D4C-7686EB2D24C8}" type="presOf" srcId="{003FBE2E-4CD3-44B1-B72E-6F64C5F04C2E}" destId="{3420F94A-C0EE-4C13-92A8-E5A40A1D9921}" srcOrd="0" destOrd="0" presId="urn:microsoft.com/office/officeart/2005/8/layout/chevron2"/>
    <dgm:cxn modelId="{4E633FC6-CD72-45C6-A463-419FB9773887}" type="presOf" srcId="{DF624C4D-895E-418A-9935-9A2DDB6A774F}" destId="{B05CA83E-878A-4D4E-85E5-903A1DE448E2}" srcOrd="0" destOrd="0" presId="urn:microsoft.com/office/officeart/2005/8/layout/chevron2"/>
    <dgm:cxn modelId="{CC519B4F-4AC3-4A01-9611-96DE8C6DF36E}" srcId="{003FBE2E-4CD3-44B1-B72E-6F64C5F04C2E}" destId="{0601A2A9-AD31-4FE7-A535-CC69AA205656}" srcOrd="0" destOrd="0" parTransId="{E9632988-F16F-436F-B98B-5739CD38EFB2}" sibTransId="{BC5B6981-3A08-4B06-A16E-6C0F06C561A1}"/>
    <dgm:cxn modelId="{3E555C9E-551D-48CD-8770-54AA4C407EA8}" srcId="{4D6676E5-41C9-47CE-A5EF-3CCCC2D63AD5}" destId="{E0994B04-56B4-4C16-A1BB-269D89D7F657}" srcOrd="5" destOrd="0" parTransId="{A4C4B485-3402-448A-A37F-28901E1A88FE}" sibTransId="{01B86E38-77DA-4B2C-8F31-69861ED3ABF5}"/>
    <dgm:cxn modelId="{C537C942-5BB6-4E4B-A798-6BF0028561D0}" type="presOf" srcId="{E0994B04-56B4-4C16-A1BB-269D89D7F657}" destId="{54928BF8-411E-431B-A634-D0D4D41A8FBD}" srcOrd="0" destOrd="0" presId="urn:microsoft.com/office/officeart/2005/8/layout/chevron2"/>
    <dgm:cxn modelId="{5E558EDC-154D-4E23-8FC2-EFD20FA42699}" type="presOf" srcId="{4D6676E5-41C9-47CE-A5EF-3CCCC2D63AD5}" destId="{48B75601-CC8C-4A69-BA04-423961423FF5}" srcOrd="0" destOrd="0" presId="urn:microsoft.com/office/officeart/2005/8/layout/chevron2"/>
    <dgm:cxn modelId="{1FC3FDDC-04E8-429D-A14B-081C25E5D6D4}" srcId="{4D6676E5-41C9-47CE-A5EF-3CCCC2D63AD5}" destId="{B76220A2-882A-4B59-85DE-5E562A8F3130}" srcOrd="2" destOrd="0" parTransId="{F1A6E434-DE20-4F38-943D-0A5E63D3AA51}" sibTransId="{16D7DF63-47CF-42C2-8D58-C6563C67128D}"/>
    <dgm:cxn modelId="{D355C828-D079-4CED-809A-57BA1A3028A3}" type="presOf" srcId="{46BB9FE4-E059-45A6-BEC9-910529D6C18C}" destId="{1DFF472E-AF76-4835-8BA9-F70D8DC42E26}" srcOrd="0" destOrd="0" presId="urn:microsoft.com/office/officeart/2005/8/layout/chevron2"/>
    <dgm:cxn modelId="{90316AD4-AF8C-4DD1-AC4E-120520E06DAC}" srcId="{4D6676E5-41C9-47CE-A5EF-3CCCC2D63AD5}" destId="{39BFD6B7-AA24-4995-9984-E41E61DCC592}" srcOrd="3" destOrd="0" parTransId="{52CD890C-F208-4C6F-9587-1A1360F57077}" sibTransId="{22499A49-FE2C-4DA7-86D5-8F4F4AC2DD90}"/>
    <dgm:cxn modelId="{F5BFCABD-5675-47E0-A0DD-F04EBD2FFB02}" srcId="{4D6676E5-41C9-47CE-A5EF-3CCCC2D63AD5}" destId="{003FBE2E-4CD3-44B1-B72E-6F64C5F04C2E}" srcOrd="0" destOrd="0" parTransId="{0DE0DEA6-30CB-47D8-9CB8-4347BDD341CC}" sibTransId="{374E23D3-B8B0-4EF3-A5E9-CAFFB367C827}"/>
    <dgm:cxn modelId="{C2A7EA2F-A05C-4993-A9FA-C3BBEFAF15CF}" type="presParOf" srcId="{48B75601-CC8C-4A69-BA04-423961423FF5}" destId="{CB9AD148-490C-4FD7-AB51-1EDB424A6B2B}" srcOrd="0" destOrd="0" presId="urn:microsoft.com/office/officeart/2005/8/layout/chevron2"/>
    <dgm:cxn modelId="{8CEB4C86-0C4B-4D6F-8EC8-5EB19769A153}" type="presParOf" srcId="{CB9AD148-490C-4FD7-AB51-1EDB424A6B2B}" destId="{3420F94A-C0EE-4C13-92A8-E5A40A1D9921}" srcOrd="0" destOrd="0" presId="urn:microsoft.com/office/officeart/2005/8/layout/chevron2"/>
    <dgm:cxn modelId="{CBAD10F2-C8F5-4A8F-AE3D-5079BBF12E04}" type="presParOf" srcId="{CB9AD148-490C-4FD7-AB51-1EDB424A6B2B}" destId="{55D35EFA-5976-4826-9F0A-167CA51D58DE}" srcOrd="1" destOrd="0" presId="urn:microsoft.com/office/officeart/2005/8/layout/chevron2"/>
    <dgm:cxn modelId="{1D40387B-E654-4989-B14B-24229599A227}" type="presParOf" srcId="{48B75601-CC8C-4A69-BA04-423961423FF5}" destId="{3F3B0EDE-78C2-44C6-B47B-95F04DB28E4F}" srcOrd="1" destOrd="0" presId="urn:microsoft.com/office/officeart/2005/8/layout/chevron2"/>
    <dgm:cxn modelId="{347FCDB9-EB8A-470E-827C-556A666A6B17}" type="presParOf" srcId="{48B75601-CC8C-4A69-BA04-423961423FF5}" destId="{1DE4E80E-1731-4C04-8320-241D60E70C00}" srcOrd="2" destOrd="0" presId="urn:microsoft.com/office/officeart/2005/8/layout/chevron2"/>
    <dgm:cxn modelId="{76C0FC88-464A-42B2-A005-9D2579963E65}" type="presParOf" srcId="{1DE4E80E-1731-4C04-8320-241D60E70C00}" destId="{B05CA83E-878A-4D4E-85E5-903A1DE448E2}" srcOrd="0" destOrd="0" presId="urn:microsoft.com/office/officeart/2005/8/layout/chevron2"/>
    <dgm:cxn modelId="{E638C181-EE51-482B-BE26-813F843C4D3C}" type="presParOf" srcId="{1DE4E80E-1731-4C04-8320-241D60E70C00}" destId="{3B1CFEE4-403B-4CF3-A353-AC5F1B08C192}" srcOrd="1" destOrd="0" presId="urn:microsoft.com/office/officeart/2005/8/layout/chevron2"/>
    <dgm:cxn modelId="{C19C63EF-7E96-44AB-B595-17F810468896}" type="presParOf" srcId="{48B75601-CC8C-4A69-BA04-423961423FF5}" destId="{056B4730-F1BA-4AAD-A454-204101780285}" srcOrd="3" destOrd="0" presId="urn:microsoft.com/office/officeart/2005/8/layout/chevron2"/>
    <dgm:cxn modelId="{2A32BEC0-9B27-4468-AA23-DF0A9F0A43A1}" type="presParOf" srcId="{48B75601-CC8C-4A69-BA04-423961423FF5}" destId="{6A7F5581-E71E-4B15-9B13-AC8A117B4082}" srcOrd="4" destOrd="0" presId="urn:microsoft.com/office/officeart/2005/8/layout/chevron2"/>
    <dgm:cxn modelId="{59F3EA6B-77BF-46D4-BD0E-AE836DEBF684}" type="presParOf" srcId="{6A7F5581-E71E-4B15-9B13-AC8A117B4082}" destId="{6A1D827A-FA98-49B5-93B5-F5BE422D9E40}" srcOrd="0" destOrd="0" presId="urn:microsoft.com/office/officeart/2005/8/layout/chevron2"/>
    <dgm:cxn modelId="{F81CC665-2B4C-467F-B873-A38350D05546}" type="presParOf" srcId="{6A7F5581-E71E-4B15-9B13-AC8A117B4082}" destId="{A6030EA2-2045-4926-879B-D06ABF822162}" srcOrd="1" destOrd="0" presId="urn:microsoft.com/office/officeart/2005/8/layout/chevron2"/>
    <dgm:cxn modelId="{8A3DD05B-E76C-425F-B8BD-434D8A2CBBC5}" type="presParOf" srcId="{48B75601-CC8C-4A69-BA04-423961423FF5}" destId="{66BAEC84-181A-4329-9C2F-AAF97C308728}" srcOrd="5" destOrd="0" presId="urn:microsoft.com/office/officeart/2005/8/layout/chevron2"/>
    <dgm:cxn modelId="{71DA364D-27A6-4FC6-A633-3FA86B56EA67}" type="presParOf" srcId="{48B75601-CC8C-4A69-BA04-423961423FF5}" destId="{2B2F7B24-A1A2-4E2E-9810-3975FC3D20A5}" srcOrd="6" destOrd="0" presId="urn:microsoft.com/office/officeart/2005/8/layout/chevron2"/>
    <dgm:cxn modelId="{34D1F05D-539D-47EE-974A-109E6B1D4F0B}" type="presParOf" srcId="{2B2F7B24-A1A2-4E2E-9810-3975FC3D20A5}" destId="{BF95E9AE-AFD8-46AB-B7CE-8BF07EB33F0A}" srcOrd="0" destOrd="0" presId="urn:microsoft.com/office/officeart/2005/8/layout/chevron2"/>
    <dgm:cxn modelId="{03457E57-AE5B-451D-AA41-FBC2B2003FB3}" type="presParOf" srcId="{2B2F7B24-A1A2-4E2E-9810-3975FC3D20A5}" destId="{EFC25645-6405-4FED-AE92-50687096F5A6}" srcOrd="1" destOrd="0" presId="urn:microsoft.com/office/officeart/2005/8/layout/chevron2"/>
    <dgm:cxn modelId="{FDE560D7-B797-460D-9C6E-9F1DD669E7BC}" type="presParOf" srcId="{48B75601-CC8C-4A69-BA04-423961423FF5}" destId="{2D8EB8B9-1142-4A37-B3AD-C601F1DC11F5}" srcOrd="7" destOrd="0" presId="urn:microsoft.com/office/officeart/2005/8/layout/chevron2"/>
    <dgm:cxn modelId="{3416B6DE-613C-4D48-B446-5C4D4E2739D1}" type="presParOf" srcId="{48B75601-CC8C-4A69-BA04-423961423FF5}" destId="{977B6CF7-929E-4313-AC40-91AF649A7260}" srcOrd="8" destOrd="0" presId="urn:microsoft.com/office/officeart/2005/8/layout/chevron2"/>
    <dgm:cxn modelId="{FE1746AF-76BC-4EA2-B5FA-AAB2C597633F}" type="presParOf" srcId="{977B6CF7-929E-4313-AC40-91AF649A7260}" destId="{1DFF472E-AF76-4835-8BA9-F70D8DC42E26}" srcOrd="0" destOrd="0" presId="urn:microsoft.com/office/officeart/2005/8/layout/chevron2"/>
    <dgm:cxn modelId="{E4B924F2-7E47-412D-9ACF-CE53249F4E0E}" type="presParOf" srcId="{977B6CF7-929E-4313-AC40-91AF649A7260}" destId="{991B9C41-3B60-4C1F-A3F8-CDB3B8049ADF}" srcOrd="1" destOrd="0" presId="urn:microsoft.com/office/officeart/2005/8/layout/chevron2"/>
    <dgm:cxn modelId="{0468C1D6-EA40-41E4-9276-EE79A8912533}" type="presParOf" srcId="{48B75601-CC8C-4A69-BA04-423961423FF5}" destId="{F8C97B00-1FC4-4C57-8D41-A2869368CBCF}" srcOrd="9" destOrd="0" presId="urn:microsoft.com/office/officeart/2005/8/layout/chevron2"/>
    <dgm:cxn modelId="{A456352F-B5B6-4E1C-B886-42D642E14730}" type="presParOf" srcId="{48B75601-CC8C-4A69-BA04-423961423FF5}" destId="{478268A5-682C-4026-8ED5-5924AADE5D64}" srcOrd="10" destOrd="0" presId="urn:microsoft.com/office/officeart/2005/8/layout/chevron2"/>
    <dgm:cxn modelId="{38D5D56D-E5B9-440A-8047-CED2383A5ECD}" type="presParOf" srcId="{478268A5-682C-4026-8ED5-5924AADE5D64}" destId="{54928BF8-411E-431B-A634-D0D4D41A8FBD}" srcOrd="0" destOrd="0" presId="urn:microsoft.com/office/officeart/2005/8/layout/chevron2"/>
    <dgm:cxn modelId="{8767B00F-F111-476C-B3DC-104A35849C4C}" type="presParOf" srcId="{478268A5-682C-4026-8ED5-5924AADE5D64}" destId="{D4512025-43AC-4FFE-B508-E727695B8215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74C400-BDF9-43D6-A254-CB9822A940EC}" type="doc">
      <dgm:prSet loTypeId="urn:microsoft.com/office/officeart/2005/8/layout/matrix1" loCatId="matrix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4D38A72-E221-4571-B8A7-8DA44BB36006}">
      <dgm:prSet phldrT="[Текст]" custT="1"/>
      <dgm:spPr/>
      <dgm:t>
        <a:bodyPr/>
        <a:lstStyle/>
        <a:p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Учредители</a:t>
          </a:r>
          <a:endParaRPr lang="ru-RU" sz="2000" b="1" i="1" dirty="0">
            <a:latin typeface="Times New Roman" pitchFamily="18" charset="0"/>
            <a:cs typeface="Times New Roman" pitchFamily="18" charset="0"/>
          </a:endParaRPr>
        </a:p>
      </dgm:t>
    </dgm:pt>
    <dgm:pt modelId="{723393FE-5D3F-455A-8F26-223C3256A294}" type="parTrans" cxnId="{65D17FF7-582D-459D-A7E1-1519A97021A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59A98C5-47D6-425B-B7E9-97B8C3655D4F}" type="sibTrans" cxnId="{65D17FF7-582D-459D-A7E1-1519A97021A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8DD5AAE-DBAC-46F5-826A-F880AAD23E1E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Гражданин или юр. лицо </a:t>
          </a:r>
        </a:p>
        <a:p>
          <a:r>
            <a:rPr lang="ru-RU" sz="2000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(частное учреждение)</a:t>
          </a:r>
          <a:endParaRPr lang="ru-RU" sz="2000" u="sng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AD8442-86D6-482E-8574-9475459C60CC}" type="parTrans" cxnId="{4B902810-7577-4619-BC4C-6134E97189F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A693801A-D34C-4CCA-A737-1DA4C297FF07}" type="sibTrans" cxnId="{4B902810-7577-4619-BC4C-6134E97189F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EE5E27A5-653B-451D-B9CB-7DDC0620A834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Субъект </a:t>
          </a: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Российской Федерации</a:t>
          </a:r>
        </a:p>
        <a:p>
          <a:r>
            <a:rPr lang="ru-RU" sz="2000" u="sng" dirty="0" smtClean="0">
              <a:latin typeface="Times New Roman" pitchFamily="18" charset="0"/>
              <a:cs typeface="Times New Roman" pitchFamily="18" charset="0"/>
            </a:rPr>
            <a:t>(государственные казенные, бюджетные, автономные учреждения)</a:t>
          </a:r>
          <a:endParaRPr lang="ru-RU" sz="2000" u="sng" dirty="0">
            <a:latin typeface="Times New Roman" pitchFamily="18" charset="0"/>
            <a:cs typeface="Times New Roman" pitchFamily="18" charset="0"/>
          </a:endParaRPr>
        </a:p>
      </dgm:t>
    </dgm:pt>
    <dgm:pt modelId="{61E0DAD5-659A-4E79-9FF1-8EF0A3B02992}" type="parTrans" cxnId="{1BBFE5F9-07BB-4AD0-BD83-7879AB86C56A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D27480D-2BC4-4674-8183-F912BB90E80B}" type="sibTrans" cxnId="{1BBFE5F9-07BB-4AD0-BD83-7879AB86C56A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F62E121-8997-4F1A-BFB7-117142616681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Российская Федерация </a:t>
          </a:r>
        </a:p>
        <a:p>
          <a:r>
            <a:rPr lang="ru-RU" sz="2000" u="sng" dirty="0" smtClean="0">
              <a:latin typeface="Times New Roman" pitchFamily="18" charset="0"/>
              <a:cs typeface="Times New Roman" pitchFamily="18" charset="0"/>
            </a:rPr>
            <a:t>(государственные казенные, бюджетные, автономные учреждения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857600D-A857-4A8F-976D-94DD0E1E6FDC}" type="parTrans" cxnId="{9F2FAB4C-0512-4109-9B81-ABA12245261D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0DE5052-DC26-4A1A-8977-206CDA881222}" type="sibTrans" cxnId="{9F2FAB4C-0512-4109-9B81-ABA12245261D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9F5353C-6CC9-4EF3-9613-EDBD22A9FF96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Муниципальное образование</a:t>
          </a:r>
        </a:p>
        <a:p>
          <a:r>
            <a:rPr lang="ru-RU" sz="2000" u="sng" dirty="0" smtClean="0">
              <a:latin typeface="Times New Roman" pitchFamily="18" charset="0"/>
              <a:cs typeface="Times New Roman" pitchFamily="18" charset="0"/>
            </a:rPr>
            <a:t>(муниципальные казенные, бюджетные, автономные учреждения)</a:t>
          </a:r>
          <a:endParaRPr lang="ru-RU" sz="2000" u="sng" dirty="0">
            <a:latin typeface="Times New Roman" pitchFamily="18" charset="0"/>
            <a:cs typeface="Times New Roman" pitchFamily="18" charset="0"/>
          </a:endParaRPr>
        </a:p>
      </dgm:t>
    </dgm:pt>
    <dgm:pt modelId="{91E7BDC4-C891-4B88-8A67-0A07CA76B656}" type="parTrans" cxnId="{325AC43B-970C-4862-848F-276257947C9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F921A1D9-6ED3-46B6-9AEB-053A859420F2}" type="sibTrans" cxnId="{325AC43B-970C-4862-848F-276257947C9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7416D5B9-FE01-4465-B912-3E311051905E}" type="pres">
      <dgm:prSet presAssocID="{2B74C400-BDF9-43D6-A254-CB9822A940E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4A3B95-7F11-4B27-BA5A-69E70525377A}" type="pres">
      <dgm:prSet presAssocID="{2B74C400-BDF9-43D6-A254-CB9822A940EC}" presName="matrix" presStyleCnt="0"/>
      <dgm:spPr/>
    </dgm:pt>
    <dgm:pt modelId="{3A7E018B-89B4-4EEE-9AEA-E0155D9FC37A}" type="pres">
      <dgm:prSet presAssocID="{2B74C400-BDF9-43D6-A254-CB9822A940EC}" presName="tile1" presStyleLbl="node1" presStyleIdx="0" presStyleCnt="4" custLinFactNeighborX="-2273"/>
      <dgm:spPr/>
      <dgm:t>
        <a:bodyPr/>
        <a:lstStyle/>
        <a:p>
          <a:endParaRPr lang="ru-RU"/>
        </a:p>
      </dgm:t>
    </dgm:pt>
    <dgm:pt modelId="{D100C2DA-3902-40BE-9C74-F0EAD8E9E091}" type="pres">
      <dgm:prSet presAssocID="{2B74C400-BDF9-43D6-A254-CB9822A940E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583069-1FBB-40B3-9D79-0D10C9E12426}" type="pres">
      <dgm:prSet presAssocID="{2B74C400-BDF9-43D6-A254-CB9822A940EC}" presName="tile2" presStyleLbl="node1" presStyleIdx="1" presStyleCnt="4"/>
      <dgm:spPr/>
      <dgm:t>
        <a:bodyPr/>
        <a:lstStyle/>
        <a:p>
          <a:endParaRPr lang="ru-RU"/>
        </a:p>
      </dgm:t>
    </dgm:pt>
    <dgm:pt modelId="{6A84A26C-D623-4298-9BB9-5163C85E136A}" type="pres">
      <dgm:prSet presAssocID="{2B74C400-BDF9-43D6-A254-CB9822A940E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B5341D-FD76-47F6-A204-F0F2BE9DBD40}" type="pres">
      <dgm:prSet presAssocID="{2B74C400-BDF9-43D6-A254-CB9822A940EC}" presName="tile3" presStyleLbl="node1" presStyleIdx="2" presStyleCnt="4"/>
      <dgm:spPr/>
      <dgm:t>
        <a:bodyPr/>
        <a:lstStyle/>
        <a:p>
          <a:endParaRPr lang="ru-RU"/>
        </a:p>
      </dgm:t>
    </dgm:pt>
    <dgm:pt modelId="{75395C5F-2069-44A9-984D-859AAB805AB2}" type="pres">
      <dgm:prSet presAssocID="{2B74C400-BDF9-43D6-A254-CB9822A940E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28E63-CE58-45F6-83D1-DD7537631A24}" type="pres">
      <dgm:prSet presAssocID="{2B74C400-BDF9-43D6-A254-CB9822A940EC}" presName="tile4" presStyleLbl="node1" presStyleIdx="3" presStyleCnt="4"/>
      <dgm:spPr/>
      <dgm:t>
        <a:bodyPr/>
        <a:lstStyle/>
        <a:p>
          <a:endParaRPr lang="ru-RU"/>
        </a:p>
      </dgm:t>
    </dgm:pt>
    <dgm:pt modelId="{3B883845-1D9D-4BE0-8553-5A3473B068A0}" type="pres">
      <dgm:prSet presAssocID="{2B74C400-BDF9-43D6-A254-CB9822A940E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0FFDDB-3258-480D-BA21-B0F851C5966C}" type="pres">
      <dgm:prSet presAssocID="{2B74C400-BDF9-43D6-A254-CB9822A940EC}" presName="centerTile" presStyleLbl="fgShp" presStyleIdx="0" presStyleCnt="1" custScaleX="121212" custScaleY="11034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CE8AD743-4067-408C-918B-683FCBAD6A1D}" type="presOf" srcId="{D9F5353C-6CC9-4EF3-9613-EDBD22A9FF96}" destId="{85828E63-CE58-45F6-83D1-DD7537631A24}" srcOrd="0" destOrd="0" presId="urn:microsoft.com/office/officeart/2005/8/layout/matrix1"/>
    <dgm:cxn modelId="{43823F3F-513E-4679-BDE6-9FFF16FC408E}" type="presOf" srcId="{08DD5AAE-DBAC-46F5-826A-F880AAD23E1E}" destId="{D100C2DA-3902-40BE-9C74-F0EAD8E9E091}" srcOrd="1" destOrd="0" presId="urn:microsoft.com/office/officeart/2005/8/layout/matrix1"/>
    <dgm:cxn modelId="{DA8178D5-8623-4440-A054-B9E158F8E1E2}" type="presOf" srcId="{DF62E121-8997-4F1A-BFB7-117142616681}" destId="{75395C5F-2069-44A9-984D-859AAB805AB2}" srcOrd="1" destOrd="0" presId="urn:microsoft.com/office/officeart/2005/8/layout/matrix1"/>
    <dgm:cxn modelId="{65D17FF7-582D-459D-A7E1-1519A97021AB}" srcId="{2B74C400-BDF9-43D6-A254-CB9822A940EC}" destId="{14D38A72-E221-4571-B8A7-8DA44BB36006}" srcOrd="0" destOrd="0" parTransId="{723393FE-5D3F-455A-8F26-223C3256A294}" sibTransId="{059A98C5-47D6-425B-B7E9-97B8C3655D4F}"/>
    <dgm:cxn modelId="{9B0E4198-FBA9-43F2-85D4-396779F9E4FC}" type="presOf" srcId="{EE5E27A5-653B-451D-B9CB-7DDC0620A834}" destId="{6A84A26C-D623-4298-9BB9-5163C85E136A}" srcOrd="1" destOrd="0" presId="urn:microsoft.com/office/officeart/2005/8/layout/matrix1"/>
    <dgm:cxn modelId="{4517A125-7938-4BAC-B823-5619089BF226}" type="presOf" srcId="{08DD5AAE-DBAC-46F5-826A-F880AAD23E1E}" destId="{3A7E018B-89B4-4EEE-9AEA-E0155D9FC37A}" srcOrd="0" destOrd="0" presId="urn:microsoft.com/office/officeart/2005/8/layout/matrix1"/>
    <dgm:cxn modelId="{9F2FAB4C-0512-4109-9B81-ABA12245261D}" srcId="{14D38A72-E221-4571-B8A7-8DA44BB36006}" destId="{DF62E121-8997-4F1A-BFB7-117142616681}" srcOrd="2" destOrd="0" parTransId="{2857600D-A857-4A8F-976D-94DD0E1E6FDC}" sibTransId="{20DE5052-DC26-4A1A-8977-206CDA881222}"/>
    <dgm:cxn modelId="{735C0FB1-F14E-4C75-AA7C-58EF8FF097B8}" type="presOf" srcId="{DF62E121-8997-4F1A-BFB7-117142616681}" destId="{17B5341D-FD76-47F6-A204-F0F2BE9DBD40}" srcOrd="0" destOrd="0" presId="urn:microsoft.com/office/officeart/2005/8/layout/matrix1"/>
    <dgm:cxn modelId="{325AC43B-970C-4862-848F-276257947C9B}" srcId="{14D38A72-E221-4571-B8A7-8DA44BB36006}" destId="{D9F5353C-6CC9-4EF3-9613-EDBD22A9FF96}" srcOrd="3" destOrd="0" parTransId="{91E7BDC4-C891-4B88-8A67-0A07CA76B656}" sibTransId="{F921A1D9-6ED3-46B6-9AEB-053A859420F2}"/>
    <dgm:cxn modelId="{1BBFE5F9-07BB-4AD0-BD83-7879AB86C56A}" srcId="{14D38A72-E221-4571-B8A7-8DA44BB36006}" destId="{EE5E27A5-653B-451D-B9CB-7DDC0620A834}" srcOrd="1" destOrd="0" parTransId="{61E0DAD5-659A-4E79-9FF1-8EF0A3B02992}" sibTransId="{6D27480D-2BC4-4674-8183-F912BB90E80B}"/>
    <dgm:cxn modelId="{7F117646-7991-4B7C-950D-247BD7578869}" type="presOf" srcId="{EE5E27A5-653B-451D-B9CB-7DDC0620A834}" destId="{3A583069-1FBB-40B3-9D79-0D10C9E12426}" srcOrd="0" destOrd="0" presId="urn:microsoft.com/office/officeart/2005/8/layout/matrix1"/>
    <dgm:cxn modelId="{4B902810-7577-4619-BC4C-6134E97189F4}" srcId="{14D38A72-E221-4571-B8A7-8DA44BB36006}" destId="{08DD5AAE-DBAC-46F5-826A-F880AAD23E1E}" srcOrd="0" destOrd="0" parTransId="{CAAD8442-86D6-482E-8574-9475459C60CC}" sibTransId="{A693801A-D34C-4CCA-A737-1DA4C297FF07}"/>
    <dgm:cxn modelId="{3B6D7848-DB64-4004-885E-EDC669141E28}" type="presOf" srcId="{2B74C400-BDF9-43D6-A254-CB9822A940EC}" destId="{7416D5B9-FE01-4465-B912-3E311051905E}" srcOrd="0" destOrd="0" presId="urn:microsoft.com/office/officeart/2005/8/layout/matrix1"/>
    <dgm:cxn modelId="{E81ACEEA-EF79-4836-8A43-0F5555FFB8D7}" type="presOf" srcId="{D9F5353C-6CC9-4EF3-9613-EDBD22A9FF96}" destId="{3B883845-1D9D-4BE0-8553-5A3473B068A0}" srcOrd="1" destOrd="0" presId="urn:microsoft.com/office/officeart/2005/8/layout/matrix1"/>
    <dgm:cxn modelId="{57BAC186-9A6F-46F0-A7F1-062843004E88}" type="presOf" srcId="{14D38A72-E221-4571-B8A7-8DA44BB36006}" destId="{430FFDDB-3258-480D-BA21-B0F851C5966C}" srcOrd="0" destOrd="0" presId="urn:microsoft.com/office/officeart/2005/8/layout/matrix1"/>
    <dgm:cxn modelId="{2C0E475D-0EE2-4B05-9E67-B2868D9A1DDC}" type="presParOf" srcId="{7416D5B9-FE01-4465-B912-3E311051905E}" destId="{C24A3B95-7F11-4B27-BA5A-69E70525377A}" srcOrd="0" destOrd="0" presId="urn:microsoft.com/office/officeart/2005/8/layout/matrix1"/>
    <dgm:cxn modelId="{9AD3EDAD-F275-49A2-BD0D-5AFAA4E77B55}" type="presParOf" srcId="{C24A3B95-7F11-4B27-BA5A-69E70525377A}" destId="{3A7E018B-89B4-4EEE-9AEA-E0155D9FC37A}" srcOrd="0" destOrd="0" presId="urn:microsoft.com/office/officeart/2005/8/layout/matrix1"/>
    <dgm:cxn modelId="{F93FD716-1B07-4695-984E-FD251C1ED91A}" type="presParOf" srcId="{C24A3B95-7F11-4B27-BA5A-69E70525377A}" destId="{D100C2DA-3902-40BE-9C74-F0EAD8E9E091}" srcOrd="1" destOrd="0" presId="urn:microsoft.com/office/officeart/2005/8/layout/matrix1"/>
    <dgm:cxn modelId="{A8F8CF04-34FF-4603-B942-2D6A1833D835}" type="presParOf" srcId="{C24A3B95-7F11-4B27-BA5A-69E70525377A}" destId="{3A583069-1FBB-40B3-9D79-0D10C9E12426}" srcOrd="2" destOrd="0" presId="urn:microsoft.com/office/officeart/2005/8/layout/matrix1"/>
    <dgm:cxn modelId="{58BD87D1-3D1F-4283-865C-6EB202FA153D}" type="presParOf" srcId="{C24A3B95-7F11-4B27-BA5A-69E70525377A}" destId="{6A84A26C-D623-4298-9BB9-5163C85E136A}" srcOrd="3" destOrd="0" presId="urn:microsoft.com/office/officeart/2005/8/layout/matrix1"/>
    <dgm:cxn modelId="{F493D6D3-BD7E-4197-97B7-D9142EFE6ABD}" type="presParOf" srcId="{C24A3B95-7F11-4B27-BA5A-69E70525377A}" destId="{17B5341D-FD76-47F6-A204-F0F2BE9DBD40}" srcOrd="4" destOrd="0" presId="urn:microsoft.com/office/officeart/2005/8/layout/matrix1"/>
    <dgm:cxn modelId="{7BEBBAE4-1277-4007-9563-53F489DB5A49}" type="presParOf" srcId="{C24A3B95-7F11-4B27-BA5A-69E70525377A}" destId="{75395C5F-2069-44A9-984D-859AAB805AB2}" srcOrd="5" destOrd="0" presId="urn:microsoft.com/office/officeart/2005/8/layout/matrix1"/>
    <dgm:cxn modelId="{A79756DD-E7E7-404B-BA18-38DAF467BF51}" type="presParOf" srcId="{C24A3B95-7F11-4B27-BA5A-69E70525377A}" destId="{85828E63-CE58-45F6-83D1-DD7537631A24}" srcOrd="6" destOrd="0" presId="urn:microsoft.com/office/officeart/2005/8/layout/matrix1"/>
    <dgm:cxn modelId="{DEECE87E-425E-42D5-851D-264C6CA7AE32}" type="presParOf" srcId="{C24A3B95-7F11-4B27-BA5A-69E70525377A}" destId="{3B883845-1D9D-4BE0-8553-5A3473B068A0}" srcOrd="7" destOrd="0" presId="urn:microsoft.com/office/officeart/2005/8/layout/matrix1"/>
    <dgm:cxn modelId="{2F494FE9-B861-405C-AD35-B3A386C5B11F}" type="presParOf" srcId="{7416D5B9-FE01-4465-B912-3E311051905E}" destId="{430FFDDB-3258-480D-BA21-B0F851C5966C}" srcOrd="1" destOrd="0" presId="urn:microsoft.com/office/officeart/2005/8/layout/matrix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3EB131-F5B9-4289-B652-F188E8EA7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CB54E52-E927-429E-9028-7DC2BD0A8587}" type="datetimeFigureOut">
              <a:rPr lang="ru-RU"/>
              <a:pPr>
                <a:defRPr/>
              </a:pPr>
              <a:t>16.10.2020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B4690F5-7F38-46CA-8D24-58A7E6F80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78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8B8F9C-5554-40B0-906F-8862EF5C3A1A}" type="slidenum">
              <a:rPr lang="ru-RU" smtClean="0"/>
              <a:pPr/>
              <a:t>52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79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7E8BEF-CA78-4221-870C-C9CA6F2423E6}" type="slidenum">
              <a:rPr lang="ru-RU" smtClean="0"/>
              <a:pPr/>
              <a:t>53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80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1223B6-D8CB-4443-89D3-128ACB58D20C}" type="slidenum">
              <a:rPr lang="ru-RU" smtClean="0"/>
              <a:pPr/>
              <a:t>54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81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457E26-6D39-48A4-8C91-F9F06CFD8DBA}" type="slidenum">
              <a:rPr lang="ru-RU" smtClean="0"/>
              <a:pPr/>
              <a:t>69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82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FED4EE-1132-43B7-BA52-0211D22B8054}" type="slidenum">
              <a:rPr lang="ru-RU" smtClean="0"/>
              <a:pPr/>
              <a:t>70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83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A1F539-DFBD-474B-921B-A5E1EB1BCE40}" type="slidenum">
              <a:rPr lang="ru-RU" smtClean="0"/>
              <a:pPr/>
              <a:t>71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5A353-07E4-41BA-8BCF-091BD9849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8C203-2B84-4585-837F-BD617A802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551C3-5A16-4933-A2D6-46A72E344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ADC15-6C04-4D16-A281-084748600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0829F-FA82-4191-94DC-5D1A3FF8A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1D0FF-7C3B-4581-89CC-8C36EDA00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44E68-D2AE-47A7-A314-1ADC416DA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4634B-81F9-409E-B259-34E2636DF8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F9244-946E-4AAA-A2B8-5AEC30EA1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E7BF7-97B8-47F2-9CE2-6A4501564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1503E-4B5E-485C-9956-F64A13FF1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811E4-A748-4C72-A85F-3C6A05F64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F0289-6DFA-44F2-92F9-C7400FB13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2B2B2"/>
            </a:gs>
            <a:gs pos="50000">
              <a:srgbClr val="FFFFCC"/>
            </a:gs>
            <a:gs pos="100000">
              <a:srgbClr val="B2B2B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BEE0D83-4D66-4F0A-86BC-222910421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Microsoft_Office_Excel_97-20031.xls"/><Relationship Id="rId4" Type="http://schemas.openxmlformats.org/officeDocument/2006/relationships/image" Target="../media/image11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8013700" cy="6119813"/>
          </a:xfr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5400000" scaled="1"/>
          </a:gradFill>
          <a:ln w="28575">
            <a:solidFill>
              <a:srgbClr val="CC3300"/>
            </a:solidFill>
          </a:ln>
        </p:spPr>
        <p:txBody>
          <a:bodyPr/>
          <a:lstStyle/>
          <a:p>
            <a:pPr algn="l">
              <a:defRPr/>
            </a:pPr>
            <a:r>
              <a:rPr lang="ru-RU" sz="2800" b="1" dirty="0" smtClean="0">
                <a:solidFill>
                  <a:srgbClr val="A50021"/>
                </a:solidFill>
                <a:latin typeface="Times New Roman" pitchFamily="18" charset="0"/>
              </a:rPr>
              <a:t>ТЕМА: ФИНАНСЫ ОРГАНИЗАЦИЙ</a:t>
            </a:r>
            <a:br>
              <a:rPr lang="ru-RU" sz="2800" b="1" dirty="0" smtClean="0">
                <a:solidFill>
                  <a:srgbClr val="A50021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A50021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A50021"/>
                </a:solidFill>
                <a:latin typeface="Times New Roman" pitchFamily="18" charset="0"/>
              </a:rPr>
            </a:br>
            <a:r>
              <a:rPr lang="ru-RU" sz="2800" b="1" dirty="0" smtClean="0"/>
              <a:t>1. </a:t>
            </a:r>
            <a:r>
              <a:rPr lang="ru-RU" sz="2800" b="1" dirty="0" smtClean="0"/>
              <a:t>Финансы коммерческих </a:t>
            </a:r>
            <a:r>
              <a:rPr lang="ru-RU" sz="2800" b="1" dirty="0" smtClean="0"/>
              <a:t>организаций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2. </a:t>
            </a:r>
            <a:r>
              <a:rPr lang="ru-RU" sz="2800" b="1" dirty="0" smtClean="0"/>
              <a:t>Оценка финансового состояния хозяйствующих </a:t>
            </a:r>
            <a:r>
              <a:rPr lang="ru-RU" sz="2800" b="1" dirty="0" smtClean="0"/>
              <a:t>субъектов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3.Финансы </a:t>
            </a:r>
            <a:r>
              <a:rPr lang="ru-RU" sz="2800" b="1" dirty="0" smtClean="0"/>
              <a:t>некоммерческих организаций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4. </a:t>
            </a:r>
            <a:r>
              <a:rPr lang="ru-RU" sz="2800" b="1" dirty="0" smtClean="0"/>
              <a:t>Финансовая безопасность хозяйствующих субъектов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 smtClean="0">
              <a:solidFill>
                <a:srgbClr val="A5002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5903912"/>
          </a:xfr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CC3300"/>
            </a:solidFill>
          </a:ln>
        </p:spPr>
        <p:txBody>
          <a:bodyPr/>
          <a:lstStyle/>
          <a:p>
            <a:r>
              <a:rPr lang="ru-RU" sz="3200" b="1" i="1" u="sng" smtClean="0"/>
              <a:t>Финансовые ресурсы организаций </a:t>
            </a:r>
            <a:r>
              <a:rPr lang="ru-RU" sz="3200" i="1" smtClean="0"/>
              <a:t>- </a:t>
            </a:r>
            <a:r>
              <a:rPr lang="ru-RU" sz="3200" smtClean="0"/>
              <a:t>это совокупность денежных источников средств, аккумулируемых предприятиями для формирования необходимых им активов в целях осуществления всех видов деятельности, как за счет собственных доходов, накоплений и капитала, так и за счет поступлений извне.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Группа 564"/>
          <p:cNvGrpSpPr>
            <a:grpSpLocks/>
          </p:cNvGrpSpPr>
          <p:nvPr/>
        </p:nvGrpSpPr>
        <p:grpSpPr bwMode="auto">
          <a:xfrm>
            <a:off x="250825" y="214313"/>
            <a:ext cx="8642350" cy="6310312"/>
            <a:chOff x="0" y="0"/>
            <a:chExt cx="64103" cy="46196"/>
          </a:xfrm>
        </p:grpSpPr>
        <p:sp>
          <p:nvSpPr>
            <p:cNvPr id="537" name="Поле 537"/>
            <p:cNvSpPr txBox="1">
              <a:spLocks noChangeArrowheads="1"/>
            </p:cNvSpPr>
            <p:nvPr/>
          </p:nvSpPr>
          <p:spPr bwMode="auto">
            <a:xfrm>
              <a:off x="18192" y="0"/>
              <a:ext cx="28578" cy="247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CC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accent6">
                      <a:lumMod val="75000"/>
                    </a:schemeClr>
                  </a:solidFill>
                  <a:cs typeface="Mangal" pitchFamily="2" charset="0"/>
                </a:rPr>
                <a:t>Финансовые ресурсы предприятия</a:t>
              </a:r>
              <a:endParaRPr lang="ru-RU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20484" name="Группа 545"/>
            <p:cNvGrpSpPr>
              <a:grpSpLocks/>
            </p:cNvGrpSpPr>
            <p:nvPr/>
          </p:nvGrpSpPr>
          <p:grpSpPr bwMode="auto">
            <a:xfrm>
              <a:off x="0" y="2476"/>
              <a:ext cx="64103" cy="9525"/>
              <a:chOff x="0" y="0"/>
              <a:chExt cx="64103" cy="9525"/>
            </a:xfrm>
          </p:grpSpPr>
          <p:sp>
            <p:nvSpPr>
              <p:cNvPr id="538" name="Поле 538"/>
              <p:cNvSpPr txBox="1">
                <a:spLocks noChangeArrowheads="1"/>
              </p:cNvSpPr>
              <p:nvPr/>
            </p:nvSpPr>
            <p:spPr bwMode="auto">
              <a:xfrm>
                <a:off x="0" y="4962"/>
                <a:ext cx="19523" cy="456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ru-RU" sz="1400" b="1">
                    <a:solidFill>
                      <a:schemeClr val="accent6">
                        <a:lumMod val="75000"/>
                      </a:schemeClr>
                    </a:solidFill>
                    <a:cs typeface="Mangal" pitchFamily="2" charset="0"/>
                  </a:rPr>
                  <a:t>Образуемые за счет собственных средств</a:t>
                </a:r>
                <a:endParaRPr lang="ru-RU" sz="1400" b="1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39" name="Поле 539"/>
              <p:cNvSpPr txBox="1">
                <a:spLocks noChangeArrowheads="1"/>
              </p:cNvSpPr>
              <p:nvPr/>
            </p:nvSpPr>
            <p:spPr bwMode="auto">
              <a:xfrm>
                <a:off x="22384" y="4962"/>
                <a:ext cx="20665" cy="456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ru-RU" sz="1400" b="1">
                    <a:solidFill>
                      <a:schemeClr val="accent6">
                        <a:lumMod val="75000"/>
                      </a:schemeClr>
                    </a:solidFill>
                    <a:cs typeface="Mangal" pitchFamily="2" charset="0"/>
                  </a:rPr>
                  <a:t>Мобилизуемые                            </a:t>
                </a:r>
              </a:p>
              <a:p>
                <a:pPr algn="ctr">
                  <a:defRPr/>
                </a:pPr>
                <a:r>
                  <a:rPr lang="ru-RU" sz="1400" b="1">
                    <a:solidFill>
                      <a:schemeClr val="accent6">
                        <a:lumMod val="75000"/>
                      </a:schemeClr>
                    </a:solidFill>
                    <a:cs typeface="Mangal" pitchFamily="2" charset="0"/>
                  </a:rPr>
                  <a:t>  на финансовом рынке</a:t>
                </a:r>
                <a:endParaRPr lang="ru-RU" sz="1400" b="1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40" name="Поле 540"/>
              <p:cNvSpPr txBox="1">
                <a:spLocks noChangeArrowheads="1"/>
              </p:cNvSpPr>
              <p:nvPr/>
            </p:nvSpPr>
            <p:spPr bwMode="auto">
              <a:xfrm>
                <a:off x="45628" y="4962"/>
                <a:ext cx="18475" cy="456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ru-RU" sz="1400" b="1" dirty="0">
                    <a:solidFill>
                      <a:schemeClr val="accent6">
                        <a:lumMod val="75000"/>
                      </a:schemeClr>
                    </a:solidFill>
                    <a:cs typeface="Mangal" pitchFamily="2" charset="0"/>
                  </a:rPr>
                  <a:t>Поступающие в порядке перераспределения</a:t>
                </a:r>
                <a:endParaRPr lang="ru-RU" sz="14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41" name="Прямая соединительная линия 541"/>
              <p:cNvSpPr>
                <a:spLocks noChangeShapeType="1"/>
              </p:cNvSpPr>
              <p:nvPr/>
            </p:nvSpPr>
            <p:spPr bwMode="auto">
              <a:xfrm>
                <a:off x="9243" y="2196"/>
                <a:ext cx="46005" cy="0"/>
              </a:xfrm>
              <a:prstGeom prst="line">
                <a:avLst/>
              </a:prstGeom>
              <a:noFill/>
              <a:ln w="285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42" name="Прямая со стрелкой 542"/>
              <p:cNvSpPr>
                <a:spLocks noChangeShapeType="1"/>
              </p:cNvSpPr>
              <p:nvPr/>
            </p:nvSpPr>
            <p:spPr bwMode="auto">
              <a:xfrm>
                <a:off x="9243" y="2196"/>
                <a:ext cx="0" cy="2766"/>
              </a:xfrm>
              <a:prstGeom prst="straightConnector1">
                <a:avLst/>
              </a:prstGeom>
              <a:noFill/>
              <a:ln w="28575">
                <a:solidFill>
                  <a:srgbClr val="FFCC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43" name="Прямая со стрелкой 543"/>
              <p:cNvSpPr>
                <a:spLocks noChangeShapeType="1"/>
              </p:cNvSpPr>
              <p:nvPr/>
            </p:nvSpPr>
            <p:spPr bwMode="auto">
              <a:xfrm>
                <a:off x="32475" y="-1"/>
                <a:ext cx="0" cy="4962"/>
              </a:xfrm>
              <a:prstGeom prst="straightConnector1">
                <a:avLst/>
              </a:prstGeom>
              <a:noFill/>
              <a:ln w="28575">
                <a:solidFill>
                  <a:srgbClr val="FFCC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44" name="Прямая со стрелкой 544"/>
              <p:cNvSpPr>
                <a:spLocks noChangeShapeType="1"/>
              </p:cNvSpPr>
              <p:nvPr/>
            </p:nvSpPr>
            <p:spPr bwMode="auto">
              <a:xfrm>
                <a:off x="55248" y="2196"/>
                <a:ext cx="0" cy="2766"/>
              </a:xfrm>
              <a:prstGeom prst="straightConnector1">
                <a:avLst/>
              </a:prstGeom>
              <a:noFill/>
              <a:ln w="28575">
                <a:solidFill>
                  <a:srgbClr val="FFCC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0485" name="Группа 557"/>
            <p:cNvGrpSpPr>
              <a:grpSpLocks/>
            </p:cNvGrpSpPr>
            <p:nvPr/>
          </p:nvGrpSpPr>
          <p:grpSpPr bwMode="auto">
            <a:xfrm>
              <a:off x="0" y="12001"/>
              <a:ext cx="64103" cy="26956"/>
              <a:chOff x="0" y="0"/>
              <a:chExt cx="64103" cy="26955"/>
            </a:xfrm>
          </p:grpSpPr>
          <p:sp>
            <p:nvSpPr>
              <p:cNvPr id="547" name="Поле 547"/>
              <p:cNvSpPr txBox="1">
                <a:spLocks noChangeArrowheads="1"/>
              </p:cNvSpPr>
              <p:nvPr/>
            </p:nvSpPr>
            <p:spPr bwMode="auto">
              <a:xfrm>
                <a:off x="0" y="4281"/>
                <a:ext cx="9809" cy="4765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r>
                  <a:rPr lang="ru-RU" sz="1400">
                    <a:solidFill>
                      <a:schemeClr val="accent6">
                        <a:lumMod val="75000"/>
                      </a:schemeClr>
                    </a:solidFill>
                    <a:cs typeface="Mangal" pitchFamily="2" charset="0"/>
                  </a:rPr>
                  <a:t>Доходы</a:t>
                </a:r>
                <a:endParaRPr lang="ru-RU" sz="140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48" name="Поле 548"/>
              <p:cNvSpPr txBox="1">
                <a:spLocks noChangeArrowheads="1"/>
              </p:cNvSpPr>
              <p:nvPr/>
            </p:nvSpPr>
            <p:spPr bwMode="auto">
              <a:xfrm>
                <a:off x="14095" y="4281"/>
                <a:ext cx="9809" cy="4765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r>
                  <a:rPr lang="ru-RU" sz="1400">
                    <a:solidFill>
                      <a:schemeClr val="accent6">
                        <a:lumMod val="75000"/>
                      </a:schemeClr>
                    </a:solidFill>
                    <a:cs typeface="Mangal" pitchFamily="2" charset="0"/>
                  </a:rPr>
                  <a:t>Поступления</a:t>
                </a:r>
                <a:endParaRPr lang="ru-RU" sz="140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49" name="Поле 549"/>
              <p:cNvSpPr txBox="1">
                <a:spLocks noChangeArrowheads="1"/>
              </p:cNvSpPr>
              <p:nvPr/>
            </p:nvSpPr>
            <p:spPr bwMode="auto">
              <a:xfrm>
                <a:off x="26859" y="4281"/>
                <a:ext cx="15237" cy="9727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r>
                  <a:rPr lang="ru-RU" sz="1400">
                    <a:solidFill>
                      <a:schemeClr val="accent6">
                        <a:lumMod val="75000"/>
                      </a:schemeClr>
                    </a:solidFill>
                    <a:cs typeface="Mangal" pitchFamily="2" charset="0"/>
                  </a:rPr>
                  <a:t>♦ </a:t>
                </a:r>
                <a:r>
                  <a:rPr lang="ru-RU" sz="140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  <a:cs typeface="Mangal" pitchFamily="2" charset="0"/>
                  </a:rPr>
                  <a:t>продажа акций;       </a:t>
                </a:r>
                <a:endParaRPr lang="ru-RU" sz="1400">
                  <a:solidFill>
                    <a:schemeClr val="accent6">
                      <a:lumMod val="75000"/>
                    </a:schemeClr>
                  </a:solidFill>
                  <a:cs typeface="Mangal" pitchFamily="2" charset="0"/>
                </a:endParaRPr>
              </a:p>
              <a:p>
                <a:pPr>
                  <a:defRPr/>
                </a:pPr>
                <a:r>
                  <a:rPr lang="ru-RU" sz="1400">
                    <a:solidFill>
                      <a:schemeClr val="accent6">
                        <a:lumMod val="75000"/>
                      </a:schemeClr>
                    </a:solidFill>
                    <a:cs typeface="Mangal" pitchFamily="2" charset="0"/>
                  </a:rPr>
                  <a:t>♦ </a:t>
                </a:r>
                <a:r>
                  <a:rPr lang="ru-RU" sz="140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  <a:cs typeface="Mangal" pitchFamily="2" charset="0"/>
                  </a:rPr>
                  <a:t>продажа облигаций;                   </a:t>
                </a:r>
                <a:r>
                  <a:rPr lang="ru-RU" sz="1400">
                    <a:solidFill>
                      <a:schemeClr val="accent6">
                        <a:lumMod val="75000"/>
                      </a:schemeClr>
                    </a:solidFill>
                    <a:cs typeface="Mangal" pitchFamily="2" charset="0"/>
                  </a:rPr>
                  <a:t>♦ </a:t>
                </a:r>
                <a:r>
                  <a:rPr lang="ru-RU" sz="140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  <a:cs typeface="Mangal" pitchFamily="2" charset="0"/>
                  </a:rPr>
                  <a:t>кредиты и займы</a:t>
                </a:r>
                <a:endParaRPr lang="ru-RU" sz="140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50" name="Поле 550"/>
              <p:cNvSpPr txBox="1">
                <a:spLocks noChangeArrowheads="1"/>
              </p:cNvSpPr>
              <p:nvPr/>
            </p:nvSpPr>
            <p:spPr bwMode="auto">
              <a:xfrm>
                <a:off x="45628" y="4281"/>
                <a:ext cx="18475" cy="22673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r>
                  <a:rPr lang="ru-RU" sz="1400">
                    <a:solidFill>
                      <a:schemeClr val="accent6">
                        <a:lumMod val="75000"/>
                      </a:schemeClr>
                    </a:solidFill>
                    <a:cs typeface="Mangal" pitchFamily="2" charset="0"/>
                  </a:rPr>
                  <a:t>♦ </a:t>
                </a:r>
                <a:r>
                  <a:rPr lang="ru-RU" sz="140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  <a:cs typeface="Mangal" pitchFamily="2" charset="0"/>
                  </a:rPr>
                  <a:t>страховые возмещения по наступившим страховым случаям;                                  </a:t>
                </a:r>
                <a:endParaRPr lang="ru-RU" sz="1400">
                  <a:solidFill>
                    <a:schemeClr val="accent6">
                      <a:lumMod val="75000"/>
                    </a:schemeClr>
                  </a:solidFill>
                  <a:cs typeface="Mangal" pitchFamily="2" charset="0"/>
                </a:endParaRPr>
              </a:p>
              <a:p>
                <a:pPr>
                  <a:defRPr/>
                </a:pPr>
                <a:r>
                  <a:rPr lang="ru-RU" sz="1400">
                    <a:solidFill>
                      <a:schemeClr val="accent6">
                        <a:lumMod val="75000"/>
                      </a:schemeClr>
                    </a:solidFill>
                    <a:cs typeface="Mangal" pitchFamily="2" charset="0"/>
                  </a:rPr>
                  <a:t>♦ </a:t>
                </a:r>
                <a:r>
                  <a:rPr lang="ru-RU" sz="140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  <a:cs typeface="Mangal" pitchFamily="2" charset="0"/>
                  </a:rPr>
                  <a:t>дивиденды по ценным бумагам других эмитентов;                 </a:t>
                </a:r>
                <a:r>
                  <a:rPr lang="ru-RU" sz="1400">
                    <a:solidFill>
                      <a:schemeClr val="accent6">
                        <a:lumMod val="75000"/>
                      </a:schemeClr>
                    </a:solidFill>
                    <a:cs typeface="Mangal" pitchFamily="2" charset="0"/>
                  </a:rPr>
                  <a:t>♦ </a:t>
                </a:r>
                <a:r>
                  <a:rPr lang="ru-RU" sz="140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  <a:cs typeface="Mangal" pitchFamily="2" charset="0"/>
                  </a:rPr>
                  <a:t>бюджетные ассигнования;                         </a:t>
                </a:r>
                <a:r>
                  <a:rPr lang="ru-RU" sz="1400">
                    <a:solidFill>
                      <a:schemeClr val="accent6">
                        <a:lumMod val="75000"/>
                      </a:schemeClr>
                    </a:solidFill>
                    <a:cs typeface="Mangal" pitchFamily="2" charset="0"/>
                  </a:rPr>
                  <a:t>♦ </a:t>
                </a:r>
                <a:r>
                  <a:rPr lang="ru-RU" sz="140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  <a:cs typeface="Mangal" pitchFamily="2" charset="0"/>
                  </a:rPr>
                  <a:t>финансовые ресурсы, поступающие от вышестоящих учреждений; </a:t>
                </a:r>
                <a:endParaRPr lang="ru-RU" sz="1400">
                  <a:solidFill>
                    <a:schemeClr val="accent6">
                      <a:lumMod val="75000"/>
                    </a:schemeClr>
                  </a:solidFill>
                  <a:cs typeface="Mangal" pitchFamily="2" charset="0"/>
                </a:endParaRPr>
              </a:p>
              <a:p>
                <a:pPr>
                  <a:defRPr/>
                </a:pPr>
                <a:r>
                  <a:rPr lang="ru-RU" sz="1400">
                    <a:solidFill>
                      <a:schemeClr val="accent6">
                        <a:lumMod val="75000"/>
                      </a:schemeClr>
                    </a:solidFill>
                    <a:cs typeface="Mangal" pitchFamily="2" charset="0"/>
                  </a:rPr>
                  <a:t>♦ </a:t>
                </a:r>
                <a:r>
                  <a:rPr lang="ru-RU" sz="140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  <a:cs typeface="Mangal" pitchFamily="2" charset="0"/>
                  </a:rPr>
                  <a:t>другие виды доходов</a:t>
                </a:r>
                <a:endParaRPr lang="ru-RU" sz="140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51" name="Прямая соединительная линия 551"/>
              <p:cNvSpPr>
                <a:spLocks noChangeShapeType="1"/>
              </p:cNvSpPr>
              <p:nvPr/>
            </p:nvSpPr>
            <p:spPr bwMode="auto">
              <a:xfrm>
                <a:off x="4957" y="2479"/>
                <a:ext cx="14566" cy="0"/>
              </a:xfrm>
              <a:prstGeom prst="line">
                <a:avLst/>
              </a:prstGeom>
              <a:noFill/>
              <a:ln w="285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52" name="Прямая соединительная линия 552"/>
              <p:cNvSpPr>
                <a:spLocks noChangeShapeType="1"/>
              </p:cNvSpPr>
              <p:nvPr/>
            </p:nvSpPr>
            <p:spPr bwMode="auto">
              <a:xfrm>
                <a:off x="9243" y="4"/>
                <a:ext cx="0" cy="2475"/>
              </a:xfrm>
              <a:prstGeom prst="line">
                <a:avLst/>
              </a:prstGeom>
              <a:noFill/>
              <a:ln w="285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53" name="Прямая со стрелкой 553"/>
              <p:cNvSpPr>
                <a:spLocks noChangeShapeType="1"/>
              </p:cNvSpPr>
              <p:nvPr/>
            </p:nvSpPr>
            <p:spPr bwMode="auto">
              <a:xfrm>
                <a:off x="4957" y="2479"/>
                <a:ext cx="0" cy="1801"/>
              </a:xfrm>
              <a:prstGeom prst="straightConnector1">
                <a:avLst/>
              </a:prstGeom>
              <a:noFill/>
              <a:ln w="28575">
                <a:solidFill>
                  <a:srgbClr val="FFCC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54" name="Прямая со стрелкой 554"/>
              <p:cNvSpPr>
                <a:spLocks noChangeShapeType="1"/>
              </p:cNvSpPr>
              <p:nvPr/>
            </p:nvSpPr>
            <p:spPr bwMode="auto">
              <a:xfrm>
                <a:off x="19523" y="2479"/>
                <a:ext cx="0" cy="1801"/>
              </a:xfrm>
              <a:prstGeom prst="straightConnector1">
                <a:avLst/>
              </a:prstGeom>
              <a:noFill/>
              <a:ln w="28575">
                <a:solidFill>
                  <a:srgbClr val="FFCC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55" name="Прямая со стрелкой 555"/>
              <p:cNvSpPr>
                <a:spLocks noChangeShapeType="1"/>
              </p:cNvSpPr>
              <p:nvPr/>
            </p:nvSpPr>
            <p:spPr bwMode="auto">
              <a:xfrm>
                <a:off x="32475" y="4"/>
                <a:ext cx="0" cy="4277"/>
              </a:xfrm>
              <a:prstGeom prst="straightConnector1">
                <a:avLst/>
              </a:prstGeom>
              <a:noFill/>
              <a:ln w="28575">
                <a:solidFill>
                  <a:srgbClr val="FFCC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56" name="Прямая со стрелкой 556"/>
              <p:cNvSpPr>
                <a:spLocks noChangeShapeType="1"/>
              </p:cNvSpPr>
              <p:nvPr/>
            </p:nvSpPr>
            <p:spPr bwMode="auto">
              <a:xfrm>
                <a:off x="55248" y="4"/>
                <a:ext cx="0" cy="4277"/>
              </a:xfrm>
              <a:prstGeom prst="straightConnector1">
                <a:avLst/>
              </a:prstGeom>
              <a:noFill/>
              <a:ln w="28575">
                <a:solidFill>
                  <a:srgbClr val="FFCC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0486" name="Группа 563"/>
            <p:cNvGrpSpPr>
              <a:grpSpLocks/>
            </p:cNvGrpSpPr>
            <p:nvPr/>
          </p:nvGrpSpPr>
          <p:grpSpPr bwMode="auto">
            <a:xfrm>
              <a:off x="0" y="21050"/>
              <a:ext cx="38481" cy="25146"/>
              <a:chOff x="0" y="0"/>
              <a:chExt cx="38481" cy="25146"/>
            </a:xfrm>
          </p:grpSpPr>
          <p:sp>
            <p:nvSpPr>
              <p:cNvPr id="559" name="Поле 559"/>
              <p:cNvSpPr txBox="1">
                <a:spLocks noChangeArrowheads="1"/>
              </p:cNvSpPr>
              <p:nvPr/>
            </p:nvSpPr>
            <p:spPr bwMode="auto">
              <a:xfrm>
                <a:off x="0" y="6668"/>
                <a:ext cx="14095" cy="18478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r>
                  <a:rPr lang="ru-RU" sz="1400">
                    <a:solidFill>
                      <a:schemeClr val="accent6">
                        <a:lumMod val="75000"/>
                      </a:schemeClr>
                    </a:solidFill>
                    <a:cs typeface="Mangal" pitchFamily="2" charset="0"/>
                  </a:rPr>
                  <a:t>♦ </a:t>
                </a:r>
                <a:r>
                  <a:rPr lang="ru-RU" sz="140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  <a:cs typeface="Mangal" pitchFamily="2" charset="0"/>
                  </a:rPr>
                  <a:t>прибыль от реализации продукции;                                  </a:t>
                </a:r>
                <a:r>
                  <a:rPr lang="ru-RU" sz="1400">
                    <a:solidFill>
                      <a:schemeClr val="accent6">
                        <a:lumMod val="75000"/>
                      </a:schemeClr>
                    </a:solidFill>
                    <a:cs typeface="Mangal" pitchFamily="2" charset="0"/>
                  </a:rPr>
                  <a:t>♦ </a:t>
                </a:r>
                <a:r>
                  <a:rPr lang="ru-RU" sz="140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  <a:cs typeface="Mangal" pitchFamily="2" charset="0"/>
                  </a:rPr>
                  <a:t>прибыль от финансовых операций;                               </a:t>
                </a:r>
                <a:r>
                  <a:rPr lang="ru-RU" sz="1400">
                    <a:solidFill>
                      <a:schemeClr val="accent6">
                        <a:lumMod val="75000"/>
                      </a:schemeClr>
                    </a:solidFill>
                    <a:cs typeface="Mangal" pitchFamily="2" charset="0"/>
                  </a:rPr>
                  <a:t>♦ </a:t>
                </a:r>
                <a:r>
                  <a:rPr lang="ru-RU" sz="140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  <a:cs typeface="Mangal" pitchFamily="2" charset="0"/>
                  </a:rPr>
                  <a:t>целевые доходы;                         </a:t>
                </a:r>
                <a:r>
                  <a:rPr lang="ru-RU" sz="1400">
                    <a:solidFill>
                      <a:schemeClr val="accent6">
                        <a:lumMod val="75000"/>
                      </a:schemeClr>
                    </a:solidFill>
                    <a:cs typeface="Mangal" pitchFamily="2" charset="0"/>
                  </a:rPr>
                  <a:t>♦ </a:t>
                </a:r>
                <a:r>
                  <a:rPr lang="ru-RU" sz="140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  <a:cs typeface="Mangal" pitchFamily="2" charset="0"/>
                  </a:rPr>
                  <a:t>другие виды доходов</a:t>
                </a:r>
                <a:endParaRPr lang="ru-RU" sz="140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60" name="Поле 560"/>
              <p:cNvSpPr txBox="1">
                <a:spLocks noChangeArrowheads="1"/>
              </p:cNvSpPr>
              <p:nvPr/>
            </p:nvSpPr>
            <p:spPr bwMode="auto">
              <a:xfrm>
                <a:off x="17050" y="6668"/>
                <a:ext cx="21430" cy="18478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r>
                  <a:rPr lang="ru-RU" sz="1400" dirty="0">
                    <a:solidFill>
                      <a:schemeClr val="accent6">
                        <a:lumMod val="75000"/>
                      </a:schemeClr>
                    </a:solidFill>
                    <a:cs typeface="Mangal" pitchFamily="2" charset="0"/>
                  </a:rPr>
                  <a:t>♦ </a:t>
                </a:r>
                <a:r>
                  <a:rPr lang="ru-RU" sz="1400" dirty="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  <a:cs typeface="Mangal" pitchFamily="2" charset="0"/>
                  </a:rPr>
                  <a:t>амортизационные отчисления;                                      </a:t>
                </a:r>
                <a:r>
                  <a:rPr lang="ru-RU" sz="1400" dirty="0">
                    <a:solidFill>
                      <a:schemeClr val="accent6">
                        <a:lumMod val="75000"/>
                      </a:schemeClr>
                    </a:solidFill>
                    <a:cs typeface="Mangal" pitchFamily="2" charset="0"/>
                  </a:rPr>
                  <a:t>♦ </a:t>
                </a:r>
                <a:r>
                  <a:rPr lang="ru-RU" sz="1400" dirty="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  <a:cs typeface="Mangal" pitchFamily="2" charset="0"/>
                  </a:rPr>
                  <a:t>от продажи выбывшего имущества;                                    </a:t>
                </a:r>
                <a:endParaRPr lang="ru-RU" sz="1400" dirty="0">
                  <a:solidFill>
                    <a:schemeClr val="accent6">
                      <a:lumMod val="75000"/>
                    </a:schemeClr>
                  </a:solidFill>
                  <a:cs typeface="Mangal" pitchFamily="2" charset="0"/>
                </a:endParaRPr>
              </a:p>
              <a:p>
                <a:pPr>
                  <a:defRPr/>
                </a:pPr>
                <a:r>
                  <a:rPr lang="ru-RU" sz="1400" dirty="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  <a:cs typeface="Mangal" pitchFamily="2" charset="0"/>
                  </a:rPr>
                  <a:t> </a:t>
                </a:r>
                <a:r>
                  <a:rPr lang="ru-RU" sz="1400" dirty="0">
                    <a:solidFill>
                      <a:schemeClr val="accent6">
                        <a:lumMod val="75000"/>
                      </a:schemeClr>
                    </a:solidFill>
                    <a:cs typeface="Mangal" pitchFamily="2" charset="0"/>
                  </a:rPr>
                  <a:t>♦ </a:t>
                </a:r>
                <a:r>
                  <a:rPr lang="ru-RU" sz="1400" dirty="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  <a:cs typeface="Mangal" pitchFamily="2" charset="0"/>
                  </a:rPr>
                  <a:t>устойчивые пассивы;                            </a:t>
                </a:r>
                <a:r>
                  <a:rPr lang="ru-RU" sz="1400" dirty="0">
                    <a:solidFill>
                      <a:schemeClr val="accent6">
                        <a:lumMod val="75000"/>
                      </a:schemeClr>
                    </a:solidFill>
                    <a:cs typeface="Mangal" pitchFamily="2" charset="0"/>
                  </a:rPr>
                  <a:t>♦ </a:t>
                </a:r>
                <a:r>
                  <a:rPr lang="ru-RU" sz="1400" dirty="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  <a:cs typeface="Mangal" pitchFamily="2" charset="0"/>
                  </a:rPr>
                  <a:t>целевые поступления;                          </a:t>
                </a:r>
                <a:r>
                  <a:rPr lang="ru-RU" sz="1400" dirty="0">
                    <a:solidFill>
                      <a:schemeClr val="accent6">
                        <a:lumMod val="75000"/>
                      </a:schemeClr>
                    </a:solidFill>
                    <a:cs typeface="Mangal" pitchFamily="2" charset="0"/>
                  </a:rPr>
                  <a:t>♦ </a:t>
                </a:r>
                <a:r>
                  <a:rPr lang="ru-RU" sz="1400" dirty="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  <a:cs typeface="Mangal" pitchFamily="2" charset="0"/>
                  </a:rPr>
                  <a:t>мобилизация внутренних резервов;                                         </a:t>
                </a:r>
                <a:endParaRPr lang="ru-RU" sz="1400" dirty="0">
                  <a:solidFill>
                    <a:schemeClr val="accent6">
                      <a:lumMod val="75000"/>
                    </a:schemeClr>
                  </a:solidFill>
                  <a:cs typeface="Mangal" pitchFamily="2" charset="0"/>
                </a:endParaRPr>
              </a:p>
              <a:p>
                <a:pPr>
                  <a:defRPr/>
                </a:pPr>
                <a:r>
                  <a:rPr lang="ru-RU" sz="1400" dirty="0">
                    <a:solidFill>
                      <a:schemeClr val="accent6">
                        <a:lumMod val="75000"/>
                      </a:schemeClr>
                    </a:solidFill>
                    <a:cs typeface="Mangal" pitchFamily="2" charset="0"/>
                  </a:rPr>
                  <a:t>♦ </a:t>
                </a:r>
                <a:r>
                  <a:rPr lang="ru-RU" sz="1400" dirty="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  <a:cs typeface="Mangal" pitchFamily="2" charset="0"/>
                  </a:rPr>
                  <a:t>другие виды поступлений</a:t>
                </a:r>
                <a:endParaRPr lang="ru-RU" sz="1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61" name="Прямая со стрелкой 561"/>
              <p:cNvSpPr>
                <a:spLocks noChangeShapeType="1"/>
              </p:cNvSpPr>
              <p:nvPr/>
            </p:nvSpPr>
            <p:spPr bwMode="auto">
              <a:xfrm>
                <a:off x="19523" y="-3"/>
                <a:ext cx="0" cy="6671"/>
              </a:xfrm>
              <a:prstGeom prst="straightConnector1">
                <a:avLst/>
              </a:prstGeom>
              <a:noFill/>
              <a:ln w="28575">
                <a:solidFill>
                  <a:srgbClr val="FFCC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62" name="Прямая со стрелкой 562"/>
              <p:cNvSpPr>
                <a:spLocks noChangeShapeType="1"/>
              </p:cNvSpPr>
              <p:nvPr/>
            </p:nvSpPr>
            <p:spPr bwMode="auto">
              <a:xfrm>
                <a:off x="4851" y="-3"/>
                <a:ext cx="0" cy="6671"/>
              </a:xfrm>
              <a:prstGeom prst="straightConnector1">
                <a:avLst/>
              </a:prstGeom>
              <a:noFill/>
              <a:ln w="28575">
                <a:solidFill>
                  <a:srgbClr val="FFCC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5903912"/>
          </a:xfr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CC3300"/>
            </a:solidFill>
          </a:ln>
        </p:spPr>
        <p:txBody>
          <a:bodyPr/>
          <a:lstStyle/>
          <a:p>
            <a:pPr eaLnBrk="1" hangingPunct="1"/>
            <a:r>
              <a:rPr lang="ru-RU" sz="3200" b="1" i="1" u="sng" smtClean="0">
                <a:solidFill>
                  <a:schemeClr val="tx1"/>
                </a:solidFill>
              </a:rPr>
              <a:t>Финансовое состояние</a:t>
            </a:r>
            <a:r>
              <a:rPr lang="ru-RU" sz="3200" smtClean="0">
                <a:solidFill>
                  <a:srgbClr val="A50021"/>
                </a:solidFill>
              </a:rPr>
              <a:t> </a:t>
            </a:r>
            <a:br>
              <a:rPr lang="ru-RU" sz="3200" smtClean="0">
                <a:solidFill>
                  <a:srgbClr val="A50021"/>
                </a:solidFill>
              </a:rPr>
            </a:br>
            <a:r>
              <a:rPr lang="ru-RU" sz="3200" smtClean="0">
                <a:solidFill>
                  <a:schemeClr val="tx1"/>
                </a:solidFill>
              </a:rPr>
              <a:t>это экономическая категория, отражающая структуру собственного и заемного капитала и структуру его размещения между различными видами имущества, а также эффективность их использования, платежеспособность, финансовую устойчивость и инвестиционную привлекательность предприятия и его способность к саморазвитию.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2016125"/>
          </a:xfrm>
          <a:solidFill>
            <a:srgbClr val="CCFFCC"/>
          </a:solidFill>
          <a:ln w="57150">
            <a:solidFill>
              <a:srgbClr val="CC3300"/>
            </a:solidFill>
          </a:ln>
        </p:spPr>
        <p:txBody>
          <a:bodyPr/>
          <a:lstStyle/>
          <a:p>
            <a:pPr eaLnBrk="1" hangingPunct="1"/>
            <a:r>
              <a:rPr lang="ru-RU" sz="3200" i="1" u="sng" smtClean="0">
                <a:solidFill>
                  <a:schemeClr val="tx1"/>
                </a:solidFill>
              </a:rPr>
              <a:t>Изменение финансового состояния </a:t>
            </a:r>
            <a:br>
              <a:rPr lang="ru-RU" sz="3200" i="1" u="sng" smtClean="0">
                <a:solidFill>
                  <a:schemeClr val="tx1"/>
                </a:solidFill>
              </a:rPr>
            </a:br>
            <a:r>
              <a:rPr lang="ru-RU" sz="3200" smtClean="0">
                <a:solidFill>
                  <a:schemeClr val="tx1"/>
                </a:solidFill>
              </a:rPr>
              <a:t>за ряд лет позволяет оценить профессиональные и деловые качества его руководителей и специалистов</a:t>
            </a:r>
            <a:r>
              <a:rPr lang="ru-RU" sz="3200" smtClean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22531" name="Rectangle 3"/>
          <p:cNvSpPr>
            <a:spLocks noRot="1" noChangeArrowheads="1"/>
          </p:cNvSpPr>
          <p:nvPr/>
        </p:nvSpPr>
        <p:spPr bwMode="auto">
          <a:xfrm>
            <a:off x="468313" y="2781300"/>
            <a:ext cx="8229600" cy="3455988"/>
          </a:xfrm>
          <a:prstGeom prst="rect">
            <a:avLst/>
          </a:prstGeom>
          <a:solidFill>
            <a:srgbClr val="FFFFCC"/>
          </a:solidFill>
          <a:ln w="57150">
            <a:solidFill>
              <a:srgbClr val="CC33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i="1" u="sng"/>
              <a:t>Оценка финансового состояния </a:t>
            </a:r>
            <a:br>
              <a:rPr lang="ru-RU" sz="3200" i="1" u="sng"/>
            </a:br>
            <a:r>
              <a:rPr lang="ru-RU" sz="3200"/>
              <a:t>позволяет инвесторам, заимодавцам и партнерам по бизнесу определить финансовые возможности предприятия на перспективу, возможности его дальнейшего развития</a:t>
            </a:r>
            <a:r>
              <a:rPr lang="ru-RU" sz="3200">
                <a:solidFill>
                  <a:schemeClr val="bg2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CC"/>
          </a:solidFill>
          <a:ln w="38100">
            <a:solidFill>
              <a:srgbClr val="FFFF99"/>
            </a:solidFill>
          </a:ln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A50021"/>
                </a:solidFill>
                <a:latin typeface="Times New Roman" pitchFamily="18" charset="0"/>
              </a:rPr>
              <a:t>Пользователи результатов анализа финансового состояния предприятия: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00200"/>
            <a:ext cx="4027487" cy="4924425"/>
          </a:xfrm>
          <a:gradFill rotWithShape="1">
            <a:gsLst>
              <a:gs pos="0">
                <a:srgbClr val="FFCC99"/>
              </a:gs>
              <a:gs pos="100000">
                <a:srgbClr val="FFFFCC"/>
              </a:gs>
            </a:gsLst>
            <a:path path="rect">
              <a:fillToRect t="100000" r="100000"/>
            </a:path>
          </a:gradFill>
          <a:ln>
            <a:solidFill>
              <a:srgbClr val="CC3300"/>
            </a:solidFill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Кредиторы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Инвесторы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Покупатели и заказчики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Поставщики и подрядчики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Работники предприятия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Акционеры и собственники</a:t>
            </a:r>
          </a:p>
        </p:txBody>
      </p:sp>
      <p:sp>
        <p:nvSpPr>
          <p:cNvPr id="23556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1628775"/>
            <a:ext cx="4038600" cy="4924425"/>
          </a:xfrm>
          <a:gradFill rotWithShape="1">
            <a:gsLst>
              <a:gs pos="0">
                <a:srgbClr val="FFCC99"/>
              </a:gs>
              <a:gs pos="100000">
                <a:srgbClr val="FFFFCC"/>
              </a:gs>
            </a:gsLst>
            <a:path path="rect">
              <a:fillToRect l="100000" t="100000"/>
            </a:path>
          </a:gradFill>
          <a:ln>
            <a:solidFill>
              <a:srgbClr val="CC3300"/>
            </a:solidFill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Менеджеры и руководители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Органы государственной власти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Налоговые органы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Общественность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Аудиторы</a:t>
            </a:r>
          </a:p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3"/>
          <p:cNvSpPr>
            <a:spLocks noChangeArrowheads="1"/>
          </p:cNvSpPr>
          <p:nvPr/>
        </p:nvSpPr>
        <p:spPr bwMode="auto">
          <a:xfrm>
            <a:off x="3276600" y="6021388"/>
            <a:ext cx="1584325" cy="2159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33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79" name="AutoShape 4"/>
          <p:cNvSpPr>
            <a:spLocks noChangeArrowheads="1"/>
          </p:cNvSpPr>
          <p:nvPr/>
        </p:nvSpPr>
        <p:spPr bwMode="auto">
          <a:xfrm>
            <a:off x="250825" y="188913"/>
            <a:ext cx="4537075" cy="5032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Формы бухгалтерской отчетности</a:t>
            </a:r>
          </a:p>
        </p:txBody>
      </p:sp>
      <p:sp>
        <p:nvSpPr>
          <p:cNvPr id="24580" name="AutoShape 5"/>
          <p:cNvSpPr>
            <a:spLocks noChangeArrowheads="1"/>
          </p:cNvSpPr>
          <p:nvPr/>
        </p:nvSpPr>
        <p:spPr bwMode="auto">
          <a:xfrm>
            <a:off x="3276600" y="1268413"/>
            <a:ext cx="1584325" cy="2159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33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395288" y="908050"/>
            <a:ext cx="2881312" cy="93662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dirty="0">
                <a:latin typeface="Times New Roman" pitchFamily="18" charset="0"/>
              </a:rPr>
              <a:t>«Бухгалтерский баланс»</a:t>
            </a: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4859338" y="765175"/>
            <a:ext cx="4105275" cy="107950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i="1">
                <a:latin typeface="Times New Roman" pitchFamily="18" charset="0"/>
              </a:rPr>
              <a:t>отражает состояние имущества, </a:t>
            </a:r>
          </a:p>
          <a:p>
            <a:pPr algn="ctr">
              <a:defRPr/>
            </a:pPr>
            <a:r>
              <a:rPr lang="ru-RU" sz="2000" i="1">
                <a:latin typeface="Times New Roman" pitchFamily="18" charset="0"/>
              </a:rPr>
              <a:t>собственного капитала </a:t>
            </a:r>
          </a:p>
          <a:p>
            <a:pPr algn="ctr">
              <a:defRPr/>
            </a:pPr>
            <a:r>
              <a:rPr lang="ru-RU" sz="2000" i="1">
                <a:latin typeface="Times New Roman" pitchFamily="18" charset="0"/>
              </a:rPr>
              <a:t>и обязательств предприятия </a:t>
            </a:r>
          </a:p>
        </p:txBody>
      </p:sp>
      <p:sp>
        <p:nvSpPr>
          <p:cNvPr id="26636" name="AutoShape 12"/>
          <p:cNvSpPr>
            <a:spLocks noChangeArrowheads="1"/>
          </p:cNvSpPr>
          <p:nvPr/>
        </p:nvSpPr>
        <p:spPr bwMode="auto">
          <a:xfrm>
            <a:off x="395288" y="1989138"/>
            <a:ext cx="2881312" cy="93662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600" dirty="0">
                <a:latin typeface="Times New Roman" pitchFamily="18" charset="0"/>
              </a:rPr>
              <a:t>«Отчет о финансовых результатах»</a:t>
            </a:r>
          </a:p>
        </p:txBody>
      </p:sp>
      <p:sp>
        <p:nvSpPr>
          <p:cNvPr id="24584" name="AutoShape 13"/>
          <p:cNvSpPr>
            <a:spLocks noChangeArrowheads="1"/>
          </p:cNvSpPr>
          <p:nvPr/>
        </p:nvSpPr>
        <p:spPr bwMode="auto">
          <a:xfrm>
            <a:off x="3276600" y="2349500"/>
            <a:ext cx="1584325" cy="2159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33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4859338" y="1989138"/>
            <a:ext cx="4105275" cy="107950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i="1">
                <a:latin typeface="Times New Roman" pitchFamily="18" charset="0"/>
              </a:rPr>
              <a:t>предназначен для характеристики</a:t>
            </a:r>
          </a:p>
          <a:p>
            <a:pPr algn="ctr">
              <a:defRPr/>
            </a:pPr>
            <a:r>
              <a:rPr lang="ru-RU" sz="2000" i="1">
                <a:latin typeface="Times New Roman" pitchFamily="18" charset="0"/>
              </a:rPr>
              <a:t>финансовых результатов </a:t>
            </a:r>
          </a:p>
          <a:p>
            <a:pPr algn="ctr">
              <a:defRPr/>
            </a:pPr>
            <a:r>
              <a:rPr lang="ru-RU" sz="2000" i="1">
                <a:latin typeface="Times New Roman" pitchFamily="18" charset="0"/>
              </a:rPr>
              <a:t>предприятия за отчетный период</a:t>
            </a:r>
            <a:r>
              <a:rPr lang="ru-RU" sz="2000">
                <a:latin typeface="Times New Roman" pitchFamily="18" charset="0"/>
              </a:rPr>
              <a:t> 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4859338" y="3141663"/>
            <a:ext cx="4105275" cy="107950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i="1">
                <a:latin typeface="Times New Roman" pitchFamily="18" charset="0"/>
              </a:rPr>
              <a:t>показывает структуру </a:t>
            </a:r>
          </a:p>
          <a:p>
            <a:pPr algn="ctr">
              <a:defRPr/>
            </a:pPr>
            <a:r>
              <a:rPr lang="ru-RU" sz="2000" i="1">
                <a:latin typeface="Times New Roman" pitchFamily="18" charset="0"/>
              </a:rPr>
              <a:t>собственного капитала </a:t>
            </a:r>
            <a:r>
              <a:rPr lang="ru-RU" i="1">
                <a:latin typeface="Times New Roman" pitchFamily="18" charset="0"/>
              </a:rPr>
              <a:t>предприятия</a:t>
            </a:r>
            <a:r>
              <a:rPr lang="ru-RU" sz="2000" i="1">
                <a:latin typeface="Times New Roman" pitchFamily="18" charset="0"/>
              </a:rPr>
              <a:t>,</a:t>
            </a:r>
          </a:p>
          <a:p>
            <a:pPr algn="ctr">
              <a:defRPr/>
            </a:pPr>
            <a:r>
              <a:rPr lang="ru-RU" sz="2000" i="1">
                <a:latin typeface="Times New Roman" pitchFamily="18" charset="0"/>
              </a:rPr>
              <a:t> представленную в динамке</a:t>
            </a:r>
            <a:r>
              <a:rPr lang="ru-RU" sz="2000">
                <a:latin typeface="Times New Roman" pitchFamily="18" charset="0"/>
              </a:rPr>
              <a:t> </a:t>
            </a: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4859338" y="4292600"/>
            <a:ext cx="4105275" cy="107950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600" i="1">
                <a:latin typeface="Times New Roman" pitchFamily="18" charset="0"/>
              </a:rPr>
              <a:t>отражает остатки денежных средств</a:t>
            </a:r>
          </a:p>
          <a:p>
            <a:pPr algn="ctr">
              <a:defRPr/>
            </a:pPr>
            <a:r>
              <a:rPr lang="ru-RU" sz="1600" i="1">
                <a:latin typeface="Times New Roman" pitchFamily="18" charset="0"/>
              </a:rPr>
              <a:t>на нач. и кон. периода, потоки денежных </a:t>
            </a:r>
          </a:p>
          <a:p>
            <a:pPr algn="ctr">
              <a:defRPr/>
            </a:pPr>
            <a:r>
              <a:rPr lang="ru-RU" sz="1600" i="1">
                <a:latin typeface="Times New Roman" pitchFamily="18" charset="0"/>
              </a:rPr>
              <a:t>средств  в текущей, инвестиционной и</a:t>
            </a:r>
          </a:p>
          <a:p>
            <a:pPr algn="ctr">
              <a:defRPr/>
            </a:pPr>
            <a:r>
              <a:rPr lang="ru-RU" sz="1600" i="1">
                <a:latin typeface="Times New Roman" pitchFamily="18" charset="0"/>
              </a:rPr>
              <a:t> финансовой деятельности</a:t>
            </a: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4859338" y="5516563"/>
            <a:ext cx="4105275" cy="107950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i="1">
                <a:latin typeface="Times New Roman" pitchFamily="18" charset="0"/>
              </a:rPr>
              <a:t>состоит из разделов, которые </a:t>
            </a:r>
          </a:p>
          <a:p>
            <a:pPr algn="ctr">
              <a:defRPr/>
            </a:pPr>
            <a:r>
              <a:rPr lang="ru-RU" sz="2000" i="1">
                <a:latin typeface="Times New Roman" pitchFamily="18" charset="0"/>
              </a:rPr>
              <a:t>позволяют раскрыть некоторые </a:t>
            </a:r>
          </a:p>
          <a:p>
            <a:pPr algn="ctr">
              <a:defRPr/>
            </a:pPr>
            <a:r>
              <a:rPr lang="ru-RU" sz="2000" i="1">
                <a:latin typeface="Times New Roman" pitchFamily="18" charset="0"/>
              </a:rPr>
              <a:t>статьи актива и пассива баланса</a:t>
            </a:r>
            <a:r>
              <a:rPr lang="ru-RU"/>
              <a:t> </a:t>
            </a:r>
          </a:p>
        </p:txBody>
      </p:sp>
      <p:sp>
        <p:nvSpPr>
          <p:cNvPr id="26642" name="AutoShape 18"/>
          <p:cNvSpPr>
            <a:spLocks noChangeArrowheads="1"/>
          </p:cNvSpPr>
          <p:nvPr/>
        </p:nvSpPr>
        <p:spPr bwMode="auto">
          <a:xfrm>
            <a:off x="395288" y="3141663"/>
            <a:ext cx="2881312" cy="93662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dirty="0">
                <a:latin typeface="Times New Roman" pitchFamily="18" charset="0"/>
              </a:rPr>
              <a:t>«Отчет об изменениях </a:t>
            </a: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</a:rPr>
              <a:t>капитал»</a:t>
            </a:r>
          </a:p>
        </p:txBody>
      </p:sp>
      <p:sp>
        <p:nvSpPr>
          <p:cNvPr id="26643" name="AutoShape 19"/>
          <p:cNvSpPr>
            <a:spLocks noChangeArrowheads="1"/>
          </p:cNvSpPr>
          <p:nvPr/>
        </p:nvSpPr>
        <p:spPr bwMode="auto">
          <a:xfrm>
            <a:off x="395288" y="4292600"/>
            <a:ext cx="2881312" cy="93662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dirty="0">
                <a:latin typeface="Times New Roman" pitchFamily="18" charset="0"/>
              </a:rPr>
              <a:t>«Отчет о движении</a:t>
            </a: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</a:rPr>
              <a:t>денежных средств»</a:t>
            </a:r>
          </a:p>
        </p:txBody>
      </p:sp>
      <p:sp>
        <p:nvSpPr>
          <p:cNvPr id="26644" name="AutoShape 20"/>
          <p:cNvSpPr>
            <a:spLocks noChangeArrowheads="1"/>
          </p:cNvSpPr>
          <p:nvPr/>
        </p:nvSpPr>
        <p:spPr bwMode="auto">
          <a:xfrm>
            <a:off x="395288" y="5516563"/>
            <a:ext cx="2881312" cy="115252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dirty="0">
                <a:latin typeface="Times New Roman" pitchFamily="18" charset="0"/>
              </a:rPr>
              <a:t>Пояснения к</a:t>
            </a: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</a:rPr>
              <a:t> бухгалтерскому</a:t>
            </a: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</a:rPr>
              <a:t> балансу</a:t>
            </a:r>
          </a:p>
        </p:txBody>
      </p:sp>
      <p:sp>
        <p:nvSpPr>
          <p:cNvPr id="24592" name="AutoShape 21"/>
          <p:cNvSpPr>
            <a:spLocks noChangeArrowheads="1"/>
          </p:cNvSpPr>
          <p:nvPr/>
        </p:nvSpPr>
        <p:spPr bwMode="auto">
          <a:xfrm>
            <a:off x="3276600" y="3500438"/>
            <a:ext cx="1584325" cy="2159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33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3" name="AutoShape 22"/>
          <p:cNvSpPr>
            <a:spLocks noChangeArrowheads="1"/>
          </p:cNvSpPr>
          <p:nvPr/>
        </p:nvSpPr>
        <p:spPr bwMode="auto">
          <a:xfrm>
            <a:off x="3276600" y="4581525"/>
            <a:ext cx="1584325" cy="2159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33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4" name="Line 24"/>
          <p:cNvSpPr>
            <a:spLocks noChangeShapeType="1"/>
          </p:cNvSpPr>
          <p:nvPr/>
        </p:nvSpPr>
        <p:spPr bwMode="auto">
          <a:xfrm>
            <a:off x="250825" y="620713"/>
            <a:ext cx="0" cy="5545137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5" name="Line 25"/>
          <p:cNvSpPr>
            <a:spLocks noChangeShapeType="1"/>
          </p:cNvSpPr>
          <p:nvPr/>
        </p:nvSpPr>
        <p:spPr bwMode="auto">
          <a:xfrm>
            <a:off x="250825" y="1341438"/>
            <a:ext cx="144463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6" name="Line 26"/>
          <p:cNvSpPr>
            <a:spLocks noChangeShapeType="1"/>
          </p:cNvSpPr>
          <p:nvPr/>
        </p:nvSpPr>
        <p:spPr bwMode="auto">
          <a:xfrm>
            <a:off x="250825" y="2492375"/>
            <a:ext cx="144463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7" name="Line 27"/>
          <p:cNvSpPr>
            <a:spLocks noChangeShapeType="1"/>
          </p:cNvSpPr>
          <p:nvPr/>
        </p:nvSpPr>
        <p:spPr bwMode="auto">
          <a:xfrm>
            <a:off x="250825" y="3573463"/>
            <a:ext cx="144463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8" name="Line 28"/>
          <p:cNvSpPr>
            <a:spLocks noChangeShapeType="1"/>
          </p:cNvSpPr>
          <p:nvPr/>
        </p:nvSpPr>
        <p:spPr bwMode="auto">
          <a:xfrm>
            <a:off x="250825" y="4797425"/>
            <a:ext cx="144463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9" name="Line 29"/>
          <p:cNvSpPr>
            <a:spLocks noChangeShapeType="1"/>
          </p:cNvSpPr>
          <p:nvPr/>
        </p:nvSpPr>
        <p:spPr bwMode="auto">
          <a:xfrm>
            <a:off x="250825" y="6165850"/>
            <a:ext cx="144463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060575"/>
            <a:ext cx="8229600" cy="2520950"/>
          </a:xfrm>
          <a:gradFill rotWithShape="1">
            <a:gsLst>
              <a:gs pos="0">
                <a:srgbClr val="FFFFCC"/>
              </a:gs>
              <a:gs pos="50000">
                <a:srgbClr val="FFFFD6"/>
              </a:gs>
              <a:gs pos="100000">
                <a:srgbClr val="FFFFCC"/>
              </a:gs>
            </a:gsLst>
            <a:lin ang="5400000" scaled="1"/>
          </a:gradFill>
          <a:ln w="38100">
            <a:solidFill>
              <a:srgbClr val="FFFF99"/>
            </a:solidFill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A50021"/>
                </a:solidFill>
              </a:rPr>
              <a:t>Методика оценки</a:t>
            </a:r>
            <a:br>
              <a:rPr lang="ru-RU" smtClean="0">
                <a:solidFill>
                  <a:srgbClr val="A50021"/>
                </a:solidFill>
              </a:rPr>
            </a:br>
            <a:r>
              <a:rPr lang="ru-RU" smtClean="0">
                <a:solidFill>
                  <a:srgbClr val="A50021"/>
                </a:solidFill>
              </a:rPr>
              <a:t>  финансового состояния предприятия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042988" y="620713"/>
            <a:ext cx="7416800" cy="11509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9A8ED"/>
              </a:gs>
              <a:gs pos="100000">
                <a:schemeClr val="bg1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9A8ED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Коэффициенты </a:t>
            </a:r>
          </a:p>
          <a:p>
            <a:pPr algn="ctr">
              <a:defRPr/>
            </a:pPr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финансового состояния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79388" y="2420938"/>
            <a:ext cx="3744912" cy="144145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CC"/>
              </a:gs>
              <a:gs pos="100000">
                <a:srgbClr val="FFCC99"/>
              </a:gs>
            </a:gsLst>
            <a:lin ang="5400000" scaled="1"/>
          </a:gradFill>
          <a:ln w="28575">
            <a:solidFill>
              <a:srgbClr val="CC3300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latin typeface="Garamond" pitchFamily="18" charset="0"/>
              </a:rPr>
              <a:t>Коэффициенты </a:t>
            </a:r>
          </a:p>
          <a:p>
            <a:pPr algn="ctr">
              <a:defRPr/>
            </a:pPr>
            <a:r>
              <a:rPr lang="ru-RU" sz="2400" b="1">
                <a:latin typeface="Garamond" pitchFamily="18" charset="0"/>
              </a:rPr>
              <a:t>ликвидности 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076825" y="2420938"/>
            <a:ext cx="3744913" cy="144145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CC"/>
              </a:gs>
              <a:gs pos="100000">
                <a:srgbClr val="FFCC99"/>
              </a:gs>
            </a:gsLst>
            <a:lin ang="5400000" scaled="1"/>
          </a:gradFill>
          <a:ln w="28575">
            <a:solidFill>
              <a:srgbClr val="CC3300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latin typeface="Garamond" pitchFamily="18" charset="0"/>
              </a:rPr>
              <a:t>Коэффициенты </a:t>
            </a:r>
          </a:p>
          <a:p>
            <a:pPr algn="ctr">
              <a:defRPr/>
            </a:pPr>
            <a:r>
              <a:rPr lang="ru-RU" sz="2400" b="1">
                <a:latin typeface="Garamond" pitchFamily="18" charset="0"/>
              </a:rPr>
              <a:t>финансовой устойчивости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148263" y="4437063"/>
            <a:ext cx="3744912" cy="144145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CC"/>
              </a:gs>
              <a:gs pos="100000">
                <a:srgbClr val="FFCC99"/>
              </a:gs>
            </a:gsLst>
            <a:lin ang="5400000" scaled="1"/>
          </a:gradFill>
          <a:ln w="28575">
            <a:solidFill>
              <a:srgbClr val="CC3300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latin typeface="Garamond" pitchFamily="18" charset="0"/>
              </a:rPr>
              <a:t>Коэффициенты </a:t>
            </a:r>
          </a:p>
          <a:p>
            <a:pPr algn="ctr">
              <a:defRPr/>
            </a:pPr>
            <a:r>
              <a:rPr lang="ru-RU" sz="2400" b="1">
                <a:latin typeface="Garamond" pitchFamily="18" charset="0"/>
              </a:rPr>
              <a:t>рентабельности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79388" y="4437063"/>
            <a:ext cx="3744912" cy="144145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CC"/>
              </a:gs>
              <a:gs pos="100000">
                <a:srgbClr val="FFCC99"/>
              </a:gs>
            </a:gsLst>
            <a:lin ang="5400000" scaled="1"/>
          </a:gradFill>
          <a:ln w="28575">
            <a:solidFill>
              <a:srgbClr val="CC3300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latin typeface="Garamond" pitchFamily="18" charset="0"/>
              </a:rPr>
              <a:t>Коэффициенты </a:t>
            </a:r>
          </a:p>
          <a:p>
            <a:pPr algn="ctr">
              <a:defRPr/>
            </a:pPr>
            <a:r>
              <a:rPr lang="ru-RU" sz="2400" b="1">
                <a:latin typeface="Garamond" pitchFamily="18" charset="0"/>
              </a:rPr>
              <a:t>деловой активности</a:t>
            </a:r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3924300" y="3068638"/>
            <a:ext cx="647700" cy="73025"/>
          </a:xfrm>
          <a:prstGeom prst="leftArrow">
            <a:avLst>
              <a:gd name="adj1" fmla="val 50000"/>
              <a:gd name="adj2" fmla="val 221739"/>
            </a:avLst>
          </a:prstGeom>
          <a:solidFill>
            <a:srgbClr val="FF6600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>
            <a:off x="3924300" y="5373688"/>
            <a:ext cx="647700" cy="73025"/>
          </a:xfrm>
          <a:prstGeom prst="leftArrow">
            <a:avLst>
              <a:gd name="adj1" fmla="val 50000"/>
              <a:gd name="adj2" fmla="val 221739"/>
            </a:avLst>
          </a:prstGeom>
          <a:solidFill>
            <a:srgbClr val="FF6600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auto">
          <a:xfrm>
            <a:off x="4572000" y="3068638"/>
            <a:ext cx="504825" cy="73025"/>
          </a:xfrm>
          <a:prstGeom prst="rightArrow">
            <a:avLst>
              <a:gd name="adj1" fmla="val 50000"/>
              <a:gd name="adj2" fmla="val 172826"/>
            </a:avLst>
          </a:prstGeom>
          <a:solidFill>
            <a:srgbClr val="FF6600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4" name="AutoShape 10"/>
          <p:cNvSpPr>
            <a:spLocks noChangeArrowheads="1"/>
          </p:cNvSpPr>
          <p:nvPr/>
        </p:nvSpPr>
        <p:spPr bwMode="auto">
          <a:xfrm>
            <a:off x="4572000" y="5373688"/>
            <a:ext cx="576263" cy="73025"/>
          </a:xfrm>
          <a:prstGeom prst="rightArrow">
            <a:avLst>
              <a:gd name="adj1" fmla="val 50000"/>
              <a:gd name="adj2" fmla="val 197283"/>
            </a:avLst>
          </a:prstGeom>
          <a:solidFill>
            <a:srgbClr val="FF6600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4572000" y="1773238"/>
            <a:ext cx="0" cy="367188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Rot="1" noChangeArrowheads="1"/>
          </p:cNvSpPr>
          <p:nvPr/>
        </p:nvSpPr>
        <p:spPr bwMode="auto">
          <a:xfrm>
            <a:off x="539750" y="1341438"/>
            <a:ext cx="8229600" cy="3527425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i="1" u="sng">
                <a:solidFill>
                  <a:srgbClr val="A50021"/>
                </a:solidFill>
              </a:rPr>
              <a:t>Платежеспособность </a:t>
            </a:r>
            <a:r>
              <a:rPr lang="ru-RU" sz="3200">
                <a:solidFill>
                  <a:srgbClr val="A50021"/>
                </a:solidFill>
              </a:rPr>
              <a:t>предприятия означает возможность последнего рассчитываться по взятым обязательствам перед всеми участниками его бизнеса, не нарушая бесперебойного процесса его хозяйственной деятельности</a:t>
            </a:r>
            <a:endParaRPr lang="ru-RU" sz="3200" i="1" u="sng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68313" y="188913"/>
            <a:ext cx="8207375" cy="7921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CC3300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A50021"/>
                </a:solidFill>
                <a:latin typeface="Times New Roman" pitchFamily="18" charset="0"/>
              </a:rPr>
              <a:t>Финансовые коэффициенты</a:t>
            </a:r>
          </a:p>
          <a:p>
            <a:pPr algn="ctr">
              <a:defRPr/>
            </a:pPr>
            <a:r>
              <a:rPr lang="ru-RU" sz="2400" b="1">
                <a:solidFill>
                  <a:srgbClr val="A50021"/>
                </a:solidFill>
                <a:latin typeface="Times New Roman" pitchFamily="18" charset="0"/>
              </a:rPr>
              <a:t> текущей платежеспособности</a:t>
            </a:r>
          </a:p>
        </p:txBody>
      </p:sp>
      <p:graphicFrame>
        <p:nvGraphicFramePr>
          <p:cNvPr id="36947" name="Group 83"/>
          <p:cNvGraphicFramePr>
            <a:graphicFrameLocks noGrp="1"/>
          </p:cNvGraphicFramePr>
          <p:nvPr/>
        </p:nvGraphicFramePr>
        <p:xfrm>
          <a:off x="468313" y="1196975"/>
          <a:ext cx="8135937" cy="5116513"/>
        </p:xfrm>
        <a:graphic>
          <a:graphicData uri="http://schemas.openxmlformats.org/drawingml/2006/table">
            <a:tbl>
              <a:tblPr/>
              <a:tblGrid>
                <a:gridCol w="1670050"/>
                <a:gridCol w="4432300"/>
                <a:gridCol w="2033587"/>
              </a:tblGrid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Показатель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Расчет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Ограничение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57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Коэффициент абсолютной ликвидности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(денежные средства + краткосрочные финансовые вложения) / (краткосрочные обязательства – расчеты по дивидендам, доходы будущих периодов, резервы предстоящих расходов и платежей)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0,2-0,25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87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Коэффициент срочной ликвидности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(денежные средства + краткосрочные финансовые вложения + дебиторская задолженность) / (краткосрочные обязательства – расчеты по дивидендам, доходы будущих периодов, резервы предстоящих расходов и платежей)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279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Коэффициент общей ликвидности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оборотные активы / (краткосрочные обязательства – расчеты по дивидендам, доходы будущих периодов, резервы предстоящих расходов и платежей)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r>
              <a:rPr lang="ru-RU" sz="3600" b="1" i="1" u="sng" dirty="0" smtClean="0">
                <a:solidFill>
                  <a:srgbClr val="7030A0"/>
                </a:solidFill>
              </a:rPr>
              <a:t>Финансы организаций </a:t>
            </a:r>
            <a:r>
              <a:rPr lang="ru-RU" sz="3600" b="1" i="1" dirty="0" smtClean="0">
                <a:solidFill>
                  <a:srgbClr val="7030A0"/>
                </a:solidFill>
              </a:rPr>
              <a:t>–это </a:t>
            </a:r>
            <a:r>
              <a:rPr lang="ru-RU" sz="3600" b="1" dirty="0" smtClean="0">
                <a:solidFill>
                  <a:srgbClr val="7030A0"/>
                </a:solidFill>
              </a:rPr>
              <a:t>экономические отношения, связанные с формированием, распределением и использованием финансовых ресурсов организаций на основе управления их денежными потоками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468313" y="260350"/>
            <a:ext cx="8064500" cy="792163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A50021"/>
                </a:solidFill>
                <a:latin typeface="Times New Roman" pitchFamily="18" charset="0"/>
              </a:rPr>
              <a:t>Финансовые коэффициенты</a:t>
            </a:r>
          </a:p>
          <a:p>
            <a:pPr algn="ctr"/>
            <a:r>
              <a:rPr lang="ru-RU" sz="2800" b="1">
                <a:solidFill>
                  <a:srgbClr val="A50021"/>
                </a:solidFill>
                <a:latin typeface="Times New Roman" pitchFamily="18" charset="0"/>
              </a:rPr>
              <a:t> перспективной платежеспособности</a:t>
            </a:r>
          </a:p>
        </p:txBody>
      </p:sp>
      <p:graphicFrame>
        <p:nvGraphicFramePr>
          <p:cNvPr id="44058" name="Group 26"/>
          <p:cNvGraphicFramePr>
            <a:graphicFrameLocks noGrp="1"/>
          </p:cNvGraphicFramePr>
          <p:nvPr/>
        </p:nvGraphicFramePr>
        <p:xfrm>
          <a:off x="179388" y="1268413"/>
          <a:ext cx="8785225" cy="5364462"/>
        </p:xfrm>
        <a:graphic>
          <a:graphicData uri="http://schemas.openxmlformats.org/drawingml/2006/table">
            <a:tbl>
              <a:tblPr/>
              <a:tblGrid>
                <a:gridCol w="1800225"/>
                <a:gridCol w="2592387"/>
                <a:gridCol w="4392613"/>
              </a:tblGrid>
              <a:tr h="4571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Показатель 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Расчет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Характеристика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</a:tr>
              <a:tr h="1615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Коэффициент чистой выручки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сумма амортизации имущества + чистая прибыль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Выручка от продаж за вычетом косвенных налогов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Характеризует долю свободных денежных средств в поступившей выручке. Чем выше значение чистой выручки, тем выше инвестиционная привлекательность предприятия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</a:tr>
              <a:tr h="32916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Коэффициент достаточности денежных средств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сумма амортизации имущества + чистая прибыль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капитальные расходы + выплаченные дивиденды + прирост оборотных средств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Характеризует способность предприятия генерировать денежные средства от своей деятельности для покрытия капитальных расходов, прироста оборотных средств и выплаты дивидендов. Значение ниже 1 свидетельствует о том, что предприятие не способно за счет результатов своей деятельности поддерживать данный уровень производства. Значение больше или равно 1, то предприятие способно функционировать не прибегая к внешнему финансированию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42005" name="Line 21"/>
          <p:cNvSpPr>
            <a:spLocks noChangeShapeType="1"/>
          </p:cNvSpPr>
          <p:nvPr/>
        </p:nvSpPr>
        <p:spPr bwMode="auto">
          <a:xfrm>
            <a:off x="2124075" y="2565400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006" name="Line 22"/>
          <p:cNvSpPr>
            <a:spLocks noChangeShapeType="1"/>
          </p:cNvSpPr>
          <p:nvPr/>
        </p:nvSpPr>
        <p:spPr bwMode="auto">
          <a:xfrm>
            <a:off x="2051050" y="4149725"/>
            <a:ext cx="2303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476250"/>
            <a:ext cx="7488237" cy="2881313"/>
          </a:xfrm>
          <a:gradFill rotWithShape="1">
            <a:gsLst>
              <a:gs pos="0">
                <a:srgbClr val="FF9966"/>
              </a:gs>
              <a:gs pos="50000">
                <a:schemeClr val="bg1"/>
              </a:gs>
              <a:gs pos="100000">
                <a:srgbClr val="FF9966"/>
              </a:gs>
            </a:gsLst>
            <a:lin ang="5400000" scaled="1"/>
          </a:gradFill>
          <a:ln w="28575">
            <a:solidFill>
              <a:srgbClr val="FFFFCC"/>
            </a:solidFill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2800" b="1" i="1" u="sng" smtClean="0">
                <a:solidFill>
                  <a:schemeClr val="tx1"/>
                </a:solidFill>
                <a:latin typeface="Times New Roman" pitchFamily="18" charset="0"/>
              </a:rPr>
              <a:t>Финансовая устойчивость</a:t>
            </a: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характеризуется финансовой независимостью предприятия, его способностью умело маневрировать собственным капиталом, финансовой обеспеченностью бесперебойности хозяйственной деятельности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3860800"/>
            <a:ext cx="7488237" cy="2376488"/>
          </a:xfrm>
          <a:gradFill rotWithShape="1">
            <a:gsLst>
              <a:gs pos="0">
                <a:srgbClr val="FF9966"/>
              </a:gs>
              <a:gs pos="50000">
                <a:schemeClr val="bg1"/>
              </a:gs>
              <a:gs pos="100000">
                <a:srgbClr val="FF9966"/>
              </a:gs>
            </a:gsLst>
            <a:lin ang="5400000" scaled="1"/>
          </a:gradFill>
          <a:ln w="28575">
            <a:solidFill>
              <a:srgbClr val="FFFFCC"/>
            </a:solidFill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b="1" u="sng" smtClean="0">
                <a:latin typeface="Times New Roman" pitchFamily="18" charset="0"/>
              </a:rPr>
              <a:t>Обеспеченность</a:t>
            </a:r>
            <a:r>
              <a:rPr lang="ru-RU" smtClean="0">
                <a:latin typeface="Times New Roman" pitchFamily="18" charset="0"/>
              </a:rPr>
              <a:t> предприятия </a:t>
            </a:r>
            <a:r>
              <a:rPr lang="ru-RU" b="1" u="sng" smtClean="0">
                <a:latin typeface="Times New Roman" pitchFamily="18" charset="0"/>
              </a:rPr>
              <a:t>источниками формирования средств</a:t>
            </a:r>
            <a:r>
              <a:rPr lang="ru-RU" smtClean="0">
                <a:latin typeface="Times New Roman" pitchFamily="18" charset="0"/>
              </a:rPr>
              <a:t> является </a:t>
            </a:r>
            <a:r>
              <a:rPr lang="ru-RU" b="1" i="1" smtClean="0">
                <a:latin typeface="Times New Roman" pitchFamily="18" charset="0"/>
              </a:rPr>
              <a:t>основным критерием оценки финансовой устойчивости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900113" y="549275"/>
            <a:ext cx="7416800" cy="11509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9A8ED"/>
              </a:gs>
              <a:gs pos="100000">
                <a:schemeClr val="bg1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9A8ED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Коэффициенты </a:t>
            </a:r>
          </a:p>
          <a:p>
            <a:pPr algn="ctr">
              <a:defRPr/>
            </a:pPr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финансовой устойчивости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179388" y="2852738"/>
            <a:ext cx="3744912" cy="14414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A5002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latin typeface="Garamond" pitchFamily="18" charset="0"/>
              </a:rPr>
              <a:t>Показатели соотношения</a:t>
            </a:r>
          </a:p>
          <a:p>
            <a:pPr algn="ctr">
              <a:defRPr/>
            </a:pPr>
            <a:r>
              <a:rPr lang="ru-RU" sz="2400" b="1">
                <a:latin typeface="Garamond" pitchFamily="18" charset="0"/>
              </a:rPr>
              <a:t>собственных и заемных</a:t>
            </a:r>
          </a:p>
          <a:p>
            <a:pPr algn="ctr">
              <a:defRPr/>
            </a:pPr>
            <a:r>
              <a:rPr lang="ru-RU" sz="2400" b="1">
                <a:latin typeface="Garamond" pitchFamily="18" charset="0"/>
              </a:rPr>
              <a:t>средств 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5148263" y="2924175"/>
            <a:ext cx="3744912" cy="14414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A5002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latin typeface="Garamond" pitchFamily="18" charset="0"/>
              </a:rPr>
              <a:t>Показатели состояния</a:t>
            </a:r>
          </a:p>
          <a:p>
            <a:pPr algn="ctr">
              <a:defRPr/>
            </a:pPr>
            <a:r>
              <a:rPr lang="ru-RU" sz="2400" b="1">
                <a:latin typeface="Garamond" pitchFamily="18" charset="0"/>
              </a:rPr>
              <a:t>внеоборотных активов</a:t>
            </a:r>
          </a:p>
          <a:p>
            <a:pPr algn="ctr">
              <a:defRPr/>
            </a:pPr>
            <a:r>
              <a:rPr lang="ru-RU" sz="2400" b="1">
                <a:latin typeface="Garamond" pitchFamily="18" charset="0"/>
              </a:rPr>
              <a:t>и реального имущества 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2700338" y="4797425"/>
            <a:ext cx="3744912" cy="14414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A5002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latin typeface="Garamond" pitchFamily="18" charset="0"/>
              </a:rPr>
              <a:t>Показатели состояния  </a:t>
            </a:r>
          </a:p>
          <a:p>
            <a:pPr algn="ctr">
              <a:defRPr/>
            </a:pPr>
            <a:r>
              <a:rPr lang="ru-RU" sz="2400" b="1">
                <a:latin typeface="Garamond" pitchFamily="18" charset="0"/>
              </a:rPr>
              <a:t>оборотных активов </a:t>
            </a:r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>
            <a:off x="4572000" y="1700213"/>
            <a:ext cx="2520950" cy="1223962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 flipH="1">
            <a:off x="1979613" y="1700213"/>
            <a:ext cx="2592387" cy="1152525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 flipH="1">
            <a:off x="4572000" y="1700213"/>
            <a:ext cx="0" cy="3097212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63600"/>
          </a:xfrm>
          <a:gradFill rotWithShape="1">
            <a:gsLst>
              <a:gs pos="0">
                <a:srgbClr val="FFFFCC"/>
              </a:gs>
              <a:gs pos="50000">
                <a:srgbClr val="FFFFCC"/>
              </a:gs>
              <a:gs pos="100000">
                <a:srgbClr val="FFFFCC"/>
              </a:gs>
            </a:gsLst>
            <a:lin ang="5400000" scaled="1"/>
          </a:gradFill>
          <a:ln>
            <a:solidFill>
              <a:srgbClr val="A50021"/>
            </a:solidFill>
          </a:ln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A50021"/>
                </a:solidFill>
                <a:latin typeface="Times New Roman" pitchFamily="18" charset="0"/>
              </a:rPr>
              <a:t>Показатели соотношения собственных и заемных средств</a:t>
            </a:r>
          </a:p>
        </p:txBody>
      </p:sp>
      <p:graphicFrame>
        <p:nvGraphicFramePr>
          <p:cNvPr id="59506" name="Group 114"/>
          <p:cNvGraphicFramePr>
            <a:graphicFrameLocks noGrp="1"/>
          </p:cNvGraphicFramePr>
          <p:nvPr>
            <p:ph idx="1"/>
          </p:nvPr>
        </p:nvGraphicFramePr>
        <p:xfrm>
          <a:off x="250825" y="1341438"/>
          <a:ext cx="8713788" cy="5112126"/>
        </p:xfrm>
        <a:graphic>
          <a:graphicData uri="http://schemas.openxmlformats.org/drawingml/2006/table">
            <a:tbl>
              <a:tblPr/>
              <a:tblGrid>
                <a:gridCol w="3240088"/>
                <a:gridCol w="3538537"/>
                <a:gridCol w="1935163"/>
              </a:tblGrid>
              <a:tr h="9365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Показатели 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Способ расчета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Теоретически достаточный уровень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</a:tr>
              <a:tr h="700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Коэффициент автономии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собственный капитал/валюта баланса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 и выше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</a:tr>
              <a:tr h="700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Коэффициент зависимости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валюта баланса/собственный капитал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1-2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</a:tr>
              <a:tr h="7619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Коэффициент заемного капитала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заемный капитал/валюта баланса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 выше 1,0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</a:tr>
              <a:tr h="1005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Коэффициент соотношения заемного и собственного капитала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заемный капитал/ собственный капитал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 1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</a:tr>
              <a:tr h="1005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Коэффициент покрытия инвестиций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(собственный капитал + долгосрочные обязательства)/валюта баланса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0,75-0,9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solidFill>
            <a:srgbClr val="FFFFCC"/>
          </a:solidFill>
          <a:ln>
            <a:solidFill>
              <a:srgbClr val="A50021"/>
            </a:solidFill>
          </a:ln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A50021"/>
                </a:solidFill>
                <a:latin typeface="Times New Roman" pitchFamily="18" charset="0"/>
              </a:rPr>
              <a:t>Показатели состояния оборотных активов</a:t>
            </a:r>
          </a:p>
        </p:txBody>
      </p:sp>
      <p:graphicFrame>
        <p:nvGraphicFramePr>
          <p:cNvPr id="60445" name="Group 29"/>
          <p:cNvGraphicFramePr>
            <a:graphicFrameLocks noGrp="1"/>
          </p:cNvGraphicFramePr>
          <p:nvPr>
            <p:ph idx="1"/>
          </p:nvPr>
        </p:nvGraphicFramePr>
        <p:xfrm>
          <a:off x="250825" y="1125538"/>
          <a:ext cx="8642350" cy="5489576"/>
        </p:xfrm>
        <a:graphic>
          <a:graphicData uri="http://schemas.openxmlformats.org/drawingml/2006/table">
            <a:tbl>
              <a:tblPr/>
              <a:tblGrid>
                <a:gridCol w="3168650"/>
                <a:gridCol w="3097213"/>
                <a:gridCol w="2376487"/>
              </a:tblGrid>
              <a:tr h="1005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Показатели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Способ расчета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Теоретически достаточный уровень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Коэффициент обеспеченности оборотных активов собственными оборотными средствами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(собственный капитал – внеоборотные активы) / оборотные активы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≥ (0,1-0,5)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</a:tr>
              <a:tr h="915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Коэффициент маневренности собственного капитала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чистый оборотный капитал / собственный капитал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зависит от отраслевой принадлежности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Коэффициент маневренности функционирующего капитала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(денежные средства + краткосрочные финансовые вложения) / (собственный капитал –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внеоборотные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активы)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0-1 для нормально функционирующих предприятий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</a:tr>
              <a:tr h="915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Коэффициент соотношения мобильных и иммобилизованных активов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оборотные активы / внеоборотные активы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индивидуален для каждого предприятия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  <a:solidFill>
            <a:srgbClr val="FFFFCC"/>
          </a:solidFill>
          <a:ln>
            <a:solidFill>
              <a:srgbClr val="A50021"/>
            </a:solidFill>
          </a:ln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A50021"/>
                </a:solidFill>
                <a:latin typeface="Times New Roman" pitchFamily="18" charset="0"/>
              </a:rPr>
              <a:t>Показатели состояния внеоборотных активов и реального имущества</a:t>
            </a:r>
          </a:p>
        </p:txBody>
      </p:sp>
      <p:graphicFrame>
        <p:nvGraphicFramePr>
          <p:cNvPr id="61465" name="Group 25"/>
          <p:cNvGraphicFramePr>
            <a:graphicFrameLocks noGrp="1"/>
          </p:cNvGraphicFramePr>
          <p:nvPr>
            <p:ph idx="1"/>
          </p:nvPr>
        </p:nvGraphicFramePr>
        <p:xfrm>
          <a:off x="250825" y="1628775"/>
          <a:ext cx="8785225" cy="5019675"/>
        </p:xfrm>
        <a:graphic>
          <a:graphicData uri="http://schemas.openxmlformats.org/drawingml/2006/table">
            <a:tbl>
              <a:tblPr/>
              <a:tblGrid>
                <a:gridCol w="2881313"/>
                <a:gridCol w="3744912"/>
                <a:gridCol w="2159000"/>
              </a:tblGrid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Показатели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Способ расчета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Теоретически достаточный уровень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Индекс постоянного актива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внеоборотные активы/ собственный капитал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более 0,5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Коэффициент накопления износа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сумма накопленной амортизации / первоначальная балансовая стоимость основных средств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критическое значение 0,5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Коэффициент реальной стоимости имущества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(основные средства + доходные вложения в материальные ценности + сырье и материалы + затраты в незавершенном производстве)/валюта баланса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≥ 0,5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827088" y="1557338"/>
            <a:ext cx="7416800" cy="1150937"/>
          </a:xfrm>
          <a:prstGeom prst="rect">
            <a:avLst/>
          </a:prstGeom>
          <a:solidFill>
            <a:srgbClr val="79A8ED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9A8ED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Коэффициенты </a:t>
            </a:r>
          </a:p>
          <a:p>
            <a:pPr algn="ctr">
              <a:defRPr/>
            </a:pPr>
            <a:r>
              <a:rPr lang="ru-RU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деловой активности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23850" y="4005263"/>
            <a:ext cx="3744913" cy="1441450"/>
          </a:xfrm>
          <a:prstGeom prst="rect">
            <a:avLst/>
          </a:prstGeom>
          <a:solidFill>
            <a:schemeClr val="bg1"/>
          </a:solidFill>
          <a:ln w="28575">
            <a:solidFill>
              <a:srgbClr val="A5002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latin typeface="Garamond" pitchFamily="18" charset="0"/>
              </a:rPr>
              <a:t>Коэффициенты</a:t>
            </a:r>
          </a:p>
          <a:p>
            <a:pPr algn="ctr">
              <a:defRPr/>
            </a:pPr>
            <a:r>
              <a:rPr lang="ru-RU" sz="2400" b="1">
                <a:latin typeface="Garamond" pitchFamily="18" charset="0"/>
              </a:rPr>
              <a:t>оборачиваемости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5003800" y="4005263"/>
            <a:ext cx="3744913" cy="1441450"/>
          </a:xfrm>
          <a:prstGeom prst="rect">
            <a:avLst/>
          </a:prstGeom>
          <a:solidFill>
            <a:schemeClr val="bg1"/>
          </a:solidFill>
          <a:ln w="28575">
            <a:solidFill>
              <a:srgbClr val="A5002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latin typeface="Garamond" pitchFamily="18" charset="0"/>
              </a:rPr>
              <a:t>Период</a:t>
            </a:r>
            <a:r>
              <a:rPr lang="ru-RU" sz="2400" b="1">
                <a:solidFill>
                  <a:srgbClr val="FFFF00"/>
                </a:solidFill>
                <a:latin typeface="Garamond" pitchFamily="18" charset="0"/>
              </a:rPr>
              <a:t> </a:t>
            </a:r>
          </a:p>
          <a:p>
            <a:pPr algn="ctr">
              <a:defRPr/>
            </a:pPr>
            <a:r>
              <a:rPr lang="ru-RU" sz="2400" b="1">
                <a:latin typeface="Garamond" pitchFamily="18" charset="0"/>
              </a:rPr>
              <a:t>оборачиваемости</a:t>
            </a:r>
            <a:r>
              <a:rPr lang="ru-RU" sz="2400" b="1">
                <a:solidFill>
                  <a:srgbClr val="FFFF00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4500563" y="2708275"/>
            <a:ext cx="2376487" cy="122555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 flipH="1">
            <a:off x="1979613" y="2708275"/>
            <a:ext cx="2520950" cy="122555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50" y="1500188"/>
          <a:ext cx="8429683" cy="4303523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4420900"/>
                <a:gridCol w="4008783"/>
              </a:tblGrid>
              <a:tr h="314368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Показатели  деловой  активности</a:t>
                      </a:r>
                    </a:p>
                  </a:txBody>
                  <a:tcPr marL="7803" marR="7803" marT="7803" marB="7803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Расчет</a:t>
                      </a:r>
                    </a:p>
                  </a:txBody>
                  <a:tcPr marL="7803" marR="7803" marT="7803" marB="7803"/>
                </a:tc>
              </a:tr>
              <a:tr h="804832"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Коэффициент  общей  </a:t>
                      </a:r>
                      <a:endParaRPr lang="ru-RU" sz="18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оборачиваемости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  капитала</a:t>
                      </a:r>
                    </a:p>
                  </a:txBody>
                  <a:tcPr marL="7803" marR="7803" marT="7803" marB="7803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Выручка 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/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 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Среднегодовая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стоимость  активов</a:t>
                      </a:r>
                    </a:p>
                  </a:txBody>
                  <a:tcPr marL="7803" marR="7803" marT="7803" marB="7803"/>
                </a:tc>
              </a:tr>
              <a:tr h="888009"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Коэффициент  оборачиваемости </a:t>
                      </a:r>
                      <a:endParaRPr lang="ru-RU" sz="18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оборотных 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активов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7803" marR="7803" marT="7803" marB="7803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Выручка 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/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 </a:t>
                      </a:r>
                      <a:endParaRPr lang="ru-RU" sz="18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 Среднегодовая  стоимость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оборотных 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активов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7803" marR="7803" marT="7803" marB="7803"/>
                </a:tc>
              </a:tr>
              <a:tr h="1393389"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Коэффициент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  отдачи  </a:t>
                      </a:r>
                      <a:endParaRPr lang="ru-RU" sz="18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нематериальных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  активов</a:t>
                      </a:r>
                    </a:p>
                  </a:txBody>
                  <a:tcPr marL="7803" marR="7803" marT="7803" marB="7803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Выручка 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/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Средняя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  стоимость </a:t>
                      </a:r>
                      <a:endParaRPr lang="ru-RU" sz="18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 нематериальных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  активов </a:t>
                      </a:r>
                      <a:endParaRPr lang="ru-RU" sz="18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 </a:t>
                      </a:r>
                    </a:p>
                  </a:txBody>
                  <a:tcPr marL="7803" marR="7803" marT="7803" marB="7803"/>
                </a:tc>
              </a:tr>
              <a:tr h="902925"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Фондоотдача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7803" marR="7803" marT="7803" marB="7803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Выручка 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/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Среднегодовая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 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стоимость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  </a:t>
                      </a:r>
                      <a:endParaRPr lang="ru-RU" sz="18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основных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  средств</a:t>
                      </a:r>
                    </a:p>
                  </a:txBody>
                  <a:tcPr marL="7803" marR="7803" marT="7803" marB="7803"/>
                </a:tc>
              </a:tr>
            </a:tbl>
          </a:graphicData>
        </a:graphic>
      </p:graphicFrame>
      <p:sp>
        <p:nvSpPr>
          <p:cNvPr id="61462" name="Прямоугольник 3"/>
          <p:cNvSpPr>
            <a:spLocks noChangeArrowheads="1"/>
          </p:cNvSpPr>
          <p:nvPr/>
        </p:nvSpPr>
        <p:spPr bwMode="auto">
          <a:xfrm>
            <a:off x="428625" y="428625"/>
            <a:ext cx="8501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solidFill>
                  <a:srgbClr val="002060"/>
                </a:solidFill>
                <a:latin typeface="Verdana" pitchFamily="34" charset="0"/>
              </a:rPr>
              <a:t>Показатели</a:t>
            </a:r>
            <a:r>
              <a:rPr lang="ru-RU" b="1">
                <a:solidFill>
                  <a:srgbClr val="002060"/>
                </a:solidFill>
              </a:rPr>
              <a:t> </a:t>
            </a:r>
            <a:r>
              <a:rPr lang="ru-RU" b="1">
                <a:solidFill>
                  <a:srgbClr val="002060"/>
                </a:solidFill>
                <a:latin typeface="Verdana" pitchFamily="34" charset="0"/>
              </a:rPr>
              <a:t> деловой</a:t>
            </a:r>
            <a:r>
              <a:rPr lang="ru-RU" b="1">
                <a:solidFill>
                  <a:srgbClr val="002060"/>
                </a:solidFill>
              </a:rPr>
              <a:t> </a:t>
            </a:r>
            <a:r>
              <a:rPr lang="ru-RU" b="1">
                <a:solidFill>
                  <a:srgbClr val="002060"/>
                </a:solidFill>
                <a:latin typeface="Verdana" pitchFamily="34" charset="0"/>
              </a:rPr>
              <a:t> активности,</a:t>
            </a:r>
            <a:r>
              <a:rPr lang="ru-RU" b="1">
                <a:solidFill>
                  <a:srgbClr val="002060"/>
                </a:solidFill>
              </a:rPr>
              <a:t> </a:t>
            </a:r>
            <a:r>
              <a:rPr lang="ru-RU" b="1">
                <a:solidFill>
                  <a:srgbClr val="002060"/>
                </a:solidFill>
                <a:latin typeface="Verdana" pitchFamily="34" charset="0"/>
              </a:rPr>
              <a:t> порядок</a:t>
            </a:r>
            <a:r>
              <a:rPr lang="ru-RU" b="1">
                <a:solidFill>
                  <a:srgbClr val="002060"/>
                </a:solidFill>
              </a:rPr>
              <a:t> </a:t>
            </a:r>
            <a:r>
              <a:rPr lang="ru-RU" b="1">
                <a:solidFill>
                  <a:srgbClr val="002060"/>
                </a:solidFill>
                <a:latin typeface="Verdana" pitchFamily="34" charset="0"/>
              </a:rPr>
              <a:t> их</a:t>
            </a:r>
            <a:r>
              <a:rPr lang="ru-RU" b="1">
                <a:solidFill>
                  <a:srgbClr val="002060"/>
                </a:solidFill>
              </a:rPr>
              <a:t> </a:t>
            </a:r>
            <a:r>
              <a:rPr lang="ru-RU" b="1">
                <a:solidFill>
                  <a:srgbClr val="002060"/>
                </a:solidFill>
                <a:latin typeface="Verdana" pitchFamily="34" charset="0"/>
              </a:rPr>
              <a:t> расчета</a:t>
            </a:r>
            <a:r>
              <a:rPr lang="ru-RU" b="1">
                <a:solidFill>
                  <a:srgbClr val="002060"/>
                </a:solidFill>
              </a:rPr>
              <a:t> </a:t>
            </a:r>
            <a:endParaRPr lang="ru-RU" sz="8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A50021"/>
                </a:solidFill>
              </a:rPr>
              <a:t>Основные показатели рентабельности, %</a:t>
            </a:r>
          </a:p>
        </p:txBody>
      </p:sp>
      <p:graphicFrame>
        <p:nvGraphicFramePr>
          <p:cNvPr id="64535" name="Group 23"/>
          <p:cNvGraphicFramePr>
            <a:graphicFrameLocks noGrp="1"/>
          </p:cNvGraphicFramePr>
          <p:nvPr>
            <p:ph idx="1"/>
          </p:nvPr>
        </p:nvGraphicFramePr>
        <p:xfrm>
          <a:off x="611188" y="1700213"/>
          <a:ext cx="8229600" cy="4537076"/>
        </p:xfrm>
        <a:graphic>
          <a:graphicData uri="http://schemas.openxmlformats.org/drawingml/2006/table">
            <a:tbl>
              <a:tblPr/>
              <a:tblGrid>
                <a:gridCol w="3754437"/>
                <a:gridCol w="4475163"/>
              </a:tblGrid>
              <a:tr h="620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Показатели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Способ расчета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03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Рентабельность всего имущества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прибыль до налогообложения / среднегодовая величина имущества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Рентабельность собственного капитала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чистая прибыль / среднегодовая величина собственного капитала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03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Рентабельность продаж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прибыль от продаж / выручка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049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Рентабельность основной деятельности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прибыль от продаж / (себестоимость проданной продукции + коммерческие расходы + управленческие расходы)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Прямоугольник 2"/>
          <p:cNvSpPr>
            <a:spLocks noChangeArrowheads="1"/>
          </p:cNvSpPr>
          <p:nvPr/>
        </p:nvSpPr>
        <p:spPr bwMode="auto">
          <a:xfrm>
            <a:off x="785813" y="2357438"/>
            <a:ext cx="78581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2060"/>
                </a:solidFill>
              </a:rPr>
              <a:t>Особенности финансов некоммерческих организаций</a:t>
            </a:r>
            <a:endParaRPr lang="ru-RU" sz="32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96975"/>
            <a:ext cx="8280400" cy="4537075"/>
          </a:xfrm>
          <a:blipFill dpi="0" rotWithShape="1">
            <a:blip r:embed="rId2"/>
            <a:srcRect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ru-RU" sz="2800" smtClean="0">
                <a:solidFill>
                  <a:srgbClr val="002060"/>
                </a:solidFill>
              </a:rPr>
              <a:t>В России к некоммерческим, согласно ст. 50 части первой ГК Российской Федерации и ст. 2 Закона Российской Федерации </a:t>
            </a:r>
            <a:br>
              <a:rPr lang="ru-RU" sz="2800" smtClean="0">
                <a:solidFill>
                  <a:srgbClr val="002060"/>
                </a:solidFill>
              </a:rPr>
            </a:br>
            <a:r>
              <a:rPr lang="ru-RU" sz="2800" smtClean="0">
                <a:solidFill>
                  <a:srgbClr val="002060"/>
                </a:solidFill>
              </a:rPr>
              <a:t>«О некоммерческих организациях», относятся </a:t>
            </a:r>
            <a:r>
              <a:rPr lang="ru-RU" sz="2800" b="1" u="sng" smtClean="0">
                <a:solidFill>
                  <a:srgbClr val="002060"/>
                </a:solidFill>
              </a:rPr>
              <a:t>государственные и негосударственные организации</a:t>
            </a:r>
            <a:r>
              <a:rPr lang="ru-RU" sz="2800" smtClean="0">
                <a:solidFill>
                  <a:srgbClr val="002060"/>
                </a:solidFill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1687"/>
          </a:xfrm>
          <a:ln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Законодательство РФ</a:t>
            </a:r>
            <a:r>
              <a:rPr lang="en-US" sz="28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&gt;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30 форм НКО</a:t>
            </a:r>
            <a:endParaRPr lang="ru-RU" sz="2800" b="1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12850"/>
            <a:ext cx="8229600" cy="1885950"/>
          </a:xfrm>
          <a:ln>
            <a:solidFill>
              <a:srgbClr val="77933C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Гл. 4, ст. 50 Гражданский кодекс Российской Федерации</a:t>
            </a:r>
          </a:p>
          <a:p>
            <a:pPr marL="0" indent="0">
              <a:buFontTx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№7-ФЗ от 12.01.1996 г. «О некоммерческих организациях» </a:t>
            </a:r>
          </a:p>
          <a:p>
            <a:pPr marL="0" indent="0">
              <a:buFontTx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Бюджетный кодекс РФ</a:t>
            </a:r>
          </a:p>
          <a:p>
            <a:pPr marL="0" indent="0">
              <a:buFontTx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Налоговый кодекс РФ</a:t>
            </a:r>
          </a:p>
          <a:p>
            <a:pPr marL="0" indent="0">
              <a:buFontTx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Иные федеральные законы</a:t>
            </a:r>
            <a:endParaRPr lang="ru-RU" sz="24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01381" name="Содержимое 5"/>
          <p:cNvSpPr txBox="1">
            <a:spLocks/>
          </p:cNvSpPr>
          <p:nvPr/>
        </p:nvSpPr>
        <p:spPr bwMode="auto">
          <a:xfrm>
            <a:off x="2949575" y="3303588"/>
            <a:ext cx="5737225" cy="3078162"/>
          </a:xfrm>
          <a:prstGeom prst="rect">
            <a:avLst/>
          </a:prstGeom>
          <a:noFill/>
          <a:ln w="9525">
            <a:solidFill>
              <a:srgbClr val="77933C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ct val="20000"/>
              </a:spcBef>
              <a:buFont typeface="Arial" charset="0"/>
              <a:buNone/>
            </a:pPr>
            <a:endParaRPr lang="ru-RU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57200">
              <a:spcBef>
                <a:spcPct val="20000"/>
              </a:spcBef>
              <a:buFont typeface="Arial" charset="0"/>
              <a:buNone/>
            </a:pPr>
            <a:endParaRPr lang="ru-RU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57200">
              <a:spcBef>
                <a:spcPct val="20000"/>
              </a:spcBef>
              <a:buFont typeface="Arial" charset="0"/>
              <a:buNone/>
            </a:pPr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Регламентирует основные положения создания, деятельности, реорганизации и ликвидации некоммерческих организаций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>
          <a:xfrm>
            <a:off x="457200" y="119063"/>
            <a:ext cx="8229600" cy="801687"/>
          </a:xfrm>
          <a:ln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Законодательство</a:t>
            </a:r>
            <a:endParaRPr lang="ru-RU" sz="2800" b="1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679700" y="1093788"/>
            <a:ext cx="6007100" cy="30099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Регламентирует правовое положение, порядок создания, деятельности, реорганизации и ликвидации НКО;</a:t>
            </a:r>
          </a:p>
          <a:p>
            <a:pPr marL="0" indent="0">
              <a:buFontTx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Утверждает </a:t>
            </a:r>
            <a:r>
              <a:rPr lang="ru-RU" sz="2000" dirty="0">
                <a:solidFill>
                  <a:srgbClr val="002060"/>
                </a:solidFill>
                <a:latin typeface="Times New Roman"/>
                <a:cs typeface="Times New Roman"/>
              </a:rPr>
              <a:t>права и обязанности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учредителей;</a:t>
            </a:r>
            <a:r>
              <a:rPr lang="ru-RU" sz="2000" dirty="0">
                <a:solidFill>
                  <a:srgbClr val="002060"/>
                </a:solidFill>
                <a:latin typeface="Times New Roman"/>
                <a:cs typeface="Times New Roman"/>
              </a:rPr>
              <a:t> Декларирует основы управления НКО, формы их поддержки ОГВ и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ОМСУ; </a:t>
            </a:r>
          </a:p>
          <a:p>
            <a:pPr marL="0" indent="0">
              <a:buFontTx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Уточняет </a:t>
            </a:r>
            <a:r>
              <a:rPr lang="ru-RU" sz="2000" dirty="0">
                <a:solidFill>
                  <a:srgbClr val="002060"/>
                </a:solidFill>
                <a:latin typeface="Times New Roman"/>
                <a:cs typeface="Times New Roman"/>
              </a:rPr>
              <a:t>вопросы формирования и использования имущества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НКО.</a:t>
            </a:r>
            <a:endParaRPr lang="ru-RU" sz="20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indent="0" algn="ctr">
              <a:buFontTx/>
              <a:buNone/>
              <a:defRPr/>
            </a:pPr>
            <a:endParaRPr lang="ru-RU" sz="20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indent="0" algn="ctr">
              <a:buFontTx/>
              <a:buNone/>
              <a:defRPr/>
            </a:pPr>
            <a:endParaRPr lang="ru-RU" sz="2000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indent="0" algn="ctr">
              <a:buFontTx/>
              <a:buNone/>
              <a:defRPr/>
            </a:pPr>
            <a:endParaRPr lang="ru-RU" sz="20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indent="0" algn="ctr">
              <a:buFontTx/>
              <a:buNone/>
              <a:defRPr/>
            </a:pPr>
            <a:endParaRPr lang="ru-RU" sz="20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02404" name="Содержимое 5"/>
          <p:cNvSpPr txBox="1">
            <a:spLocks/>
          </p:cNvSpPr>
          <p:nvPr/>
        </p:nvSpPr>
        <p:spPr bwMode="auto">
          <a:xfrm>
            <a:off x="2679700" y="4402138"/>
            <a:ext cx="6007100" cy="1978025"/>
          </a:xfrm>
          <a:prstGeom prst="rect">
            <a:avLst/>
          </a:prstGeom>
          <a:noFill/>
          <a:ln w="9525">
            <a:solidFill>
              <a:srgbClr val="77933C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ct val="20000"/>
              </a:spcBef>
              <a:buFont typeface="Arial" charset="0"/>
              <a:buNone/>
            </a:pPr>
            <a:endParaRPr lang="ru-RU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57200">
              <a:spcBef>
                <a:spcPct val="20000"/>
              </a:spcBef>
              <a:buFont typeface="Arial" charset="0"/>
              <a:buNone/>
            </a:pPr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Определяет правовой статус бюджетных учреждений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935038"/>
          </a:xfrm>
        </p:spPr>
        <p:txBody>
          <a:bodyPr/>
          <a:lstStyle/>
          <a:p>
            <a:r>
              <a:rPr lang="ru-RU" sz="40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Некоммерческая организация</a:t>
            </a:r>
            <a:r>
              <a:rPr lang="en-US" sz="40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ru-RU" sz="40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НКО</a:t>
            </a:r>
            <a:r>
              <a:rPr lang="en-US" sz="40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0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585913"/>
            <a:ext cx="8286750" cy="1785937"/>
          </a:xfr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38100">
            <a:solidFill>
              <a:srgbClr val="FF913F"/>
            </a:solidFill>
          </a:ln>
        </p:spPr>
        <p:txBody>
          <a:bodyPr/>
          <a:lstStyle/>
          <a:p>
            <a:pPr algn="just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организация, не имеющая извлечение прибыли в качестве основной цели своей деятельности и не распределяющая полученную прибыль между участниками*</a:t>
            </a:r>
          </a:p>
          <a:p>
            <a:endParaRPr lang="ru-RU" smtClean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6456363"/>
            <a:ext cx="9144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  <a:ea typeface="Times New Roman" pitchFamily="18" charset="0"/>
                <a:cs typeface="Tahoma" pitchFamily="34" charset="0"/>
              </a:rPr>
              <a:t>*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Федеральный закон от 12.01.1996 № 7-ФЗ «О некоммерческих организациях»</a:t>
            </a:r>
            <a:r>
              <a:rPr lang="ru-RU" sz="24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lang="ru-RU" sz="2400" dirty="0"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204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67700" cy="1274763"/>
          </a:xfrm>
          <a:ln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 создания: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Общественные блага </a:t>
            </a:r>
            <a:br>
              <a:rPr lang="ru-RU" sz="2400" b="1" dirty="0" smtClean="0">
                <a:solidFill>
                  <a:srgbClr val="002060"/>
                </a:solidFill>
                <a:latin typeface="Times New Roman"/>
                <a:cs typeface="Times New Roman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Социально значимые товары и услуги</a:t>
            </a:r>
            <a:endParaRPr lang="ru-RU" sz="2400" b="1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04451" name="Содержимое 5"/>
          <p:cNvSpPr>
            <a:spLocks noGrp="1"/>
          </p:cNvSpPr>
          <p:nvPr>
            <p:ph idx="1"/>
          </p:nvPr>
        </p:nvSpPr>
        <p:spPr>
          <a:xfrm>
            <a:off x="1641475" y="1720850"/>
            <a:ext cx="2686050" cy="1357313"/>
          </a:xfrm>
          <a:ln>
            <a:solidFill>
              <a:srgbClr val="77933C"/>
            </a:solidFill>
          </a:ln>
        </p:spPr>
        <p:txBody>
          <a:bodyPr/>
          <a:lstStyle/>
          <a:p>
            <a:pPr marL="0" indent="0" algn="ctr">
              <a:buFontTx/>
              <a:buNone/>
            </a:pPr>
            <a:endParaRPr lang="ru-RU" sz="20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</a:pP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9" name="Содержимое 5"/>
          <p:cNvSpPr txBox="1">
            <a:spLocks/>
          </p:cNvSpPr>
          <p:nvPr/>
        </p:nvSpPr>
        <p:spPr>
          <a:xfrm>
            <a:off x="1641475" y="3249613"/>
            <a:ext cx="2686050" cy="2662237"/>
          </a:xfrm>
          <a:prstGeom prst="rect">
            <a:avLst/>
          </a:prstGeom>
          <a:ln>
            <a:solidFill>
              <a:srgbClr val="77933C"/>
            </a:solidFill>
          </a:ln>
        </p:spPr>
        <p:txBody>
          <a:bodyPr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Защита прав, законных </a:t>
            </a:r>
          </a:p>
          <a:p>
            <a:pPr marL="0" indent="0" algn="ctr">
              <a:buFont typeface="Arial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интересов граждан и организаций, разрешение споров и конфликтов,</a:t>
            </a:r>
          </a:p>
          <a:p>
            <a:pPr marL="0" indent="0" algn="ctr">
              <a:buFont typeface="Arial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оказание юридической помощи</a:t>
            </a:r>
            <a:endParaRPr lang="ru-RU" sz="2000" b="1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04453" name="Содержимое 5"/>
          <p:cNvSpPr txBox="1">
            <a:spLocks/>
          </p:cNvSpPr>
          <p:nvPr/>
        </p:nvSpPr>
        <p:spPr bwMode="auto">
          <a:xfrm>
            <a:off x="6259513" y="1720850"/>
            <a:ext cx="2465387" cy="1357313"/>
          </a:xfrm>
          <a:prstGeom prst="rect">
            <a:avLst/>
          </a:prstGeom>
          <a:noFill/>
          <a:ln w="9525">
            <a:solidFill>
              <a:srgbClr val="77933C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ct val="20000"/>
              </a:spcBef>
              <a:buFont typeface="Arial" charset="0"/>
              <a:buNone/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Удовлетворение духовных и иных нематериальных потребностей</a:t>
            </a:r>
          </a:p>
        </p:txBody>
      </p:sp>
      <p:sp>
        <p:nvSpPr>
          <p:cNvPr id="104454" name="Содержимое 5"/>
          <p:cNvSpPr txBox="1">
            <a:spLocks/>
          </p:cNvSpPr>
          <p:nvPr/>
        </p:nvSpPr>
        <p:spPr bwMode="auto">
          <a:xfrm>
            <a:off x="6259513" y="3249613"/>
            <a:ext cx="2465387" cy="2640012"/>
          </a:xfrm>
          <a:prstGeom prst="rect">
            <a:avLst/>
          </a:prstGeom>
          <a:noFill/>
          <a:ln w="9525">
            <a:solidFill>
              <a:srgbClr val="77933C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ct val="20000"/>
              </a:spcBef>
              <a:buFont typeface="Arial" charset="0"/>
              <a:buNone/>
            </a:pPr>
            <a:endParaRPr 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57200">
              <a:spcBef>
                <a:spcPct val="20000"/>
              </a:spcBef>
              <a:buFont typeface="Arial" charset="0"/>
              <a:buNone/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Достижение благотворитель-ных, образовательных, научных и управленческих целей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550" y="1885950"/>
            <a:ext cx="3313113" cy="727075"/>
          </a:xfrm>
          <a:solidFill>
            <a:srgbClr val="DCE6F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Основная деятельность</a:t>
            </a:r>
          </a:p>
          <a:p>
            <a:pPr algn="ctr">
              <a:defRPr/>
            </a:pPr>
            <a:endParaRPr lang="ru-RU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1506" name="Содержимое 3"/>
          <p:cNvSpPr>
            <a:spLocks noGrp="1"/>
          </p:cNvSpPr>
          <p:nvPr>
            <p:ph sz="quarter" idx="2"/>
          </p:nvPr>
        </p:nvSpPr>
        <p:spPr>
          <a:xfrm>
            <a:off x="971550" y="2849563"/>
            <a:ext cx="3313113" cy="2670175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Font typeface="Wingdings 2" charset="0"/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Соответствует целям, ради которых это организация создана и которая предусмотрена ее учредительными документами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456113" y="1903413"/>
            <a:ext cx="3724275" cy="709612"/>
          </a:xfrm>
          <a:solidFill>
            <a:srgbClr val="DCE6F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0000FF"/>
                </a:solidFill>
                <a:latin typeface="Times New Roman"/>
                <a:cs typeface="Times New Roman"/>
              </a:rPr>
              <a:t>Деятельность, приносящая доход</a:t>
            </a:r>
            <a:endParaRPr lang="ru-RU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1508" name="Содержимое 5"/>
          <p:cNvSpPr>
            <a:spLocks noGrp="1"/>
          </p:cNvSpPr>
          <p:nvPr>
            <p:ph sz="quarter" idx="4"/>
          </p:nvPr>
        </p:nvSpPr>
        <p:spPr>
          <a:xfrm>
            <a:off x="4456113" y="2849563"/>
            <a:ext cx="3724275" cy="2670175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Font typeface="Wingdings 2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Для достижения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основных целей деятельности, некоммерческая организация может заниматься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деятельностью, приносящей доход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и зарабатывать дополнительные средства</a:t>
            </a:r>
          </a:p>
        </p:txBody>
      </p:sp>
      <p:sp>
        <p:nvSpPr>
          <p:cNvPr id="8" name="Текст 2"/>
          <p:cNvSpPr txBox="1">
            <a:spLocks/>
          </p:cNvSpPr>
          <p:nvPr/>
        </p:nvSpPr>
        <p:spPr bwMode="auto">
          <a:xfrm>
            <a:off x="971550" y="336550"/>
            <a:ext cx="7208838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anchor="ctr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None/>
              <a:defRPr kumimoji="1" sz="1800" b="0" kern="120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None/>
              <a:defRPr kumimoji="1" sz="2000" b="1" kern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None/>
              <a:defRPr kumimoji="1" sz="1800" b="1" kern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None/>
              <a:defRPr kumimoji="1" sz="1600" b="1" kern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charset="0"/>
              <a:buNone/>
              <a:defRPr kumimoji="1" sz="1600" b="1" kern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Деятельность некоммерческой организации</a:t>
            </a:r>
            <a:endParaRPr lang="ru-RU" sz="2400" b="1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971550" y="5716588"/>
            <a:ext cx="7208838" cy="400050"/>
          </a:xfrm>
          <a:prstGeom prst="rect">
            <a:avLst/>
          </a:prstGeom>
          <a:solidFill>
            <a:srgbClr val="DCE6F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Уставная деятельность</a:t>
            </a:r>
            <a:endParaRPr lang="ru-RU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/>
          <a:p>
            <a:pPr algn="l"/>
            <a:r>
              <a:rPr lang="en-US" smtClean="0"/>
              <a:t>&gt;</a:t>
            </a:r>
            <a:r>
              <a:rPr lang="en-US" sz="1000" smtClean="0"/>
              <a:t> </a:t>
            </a:r>
            <a:fld id="{2BCEE0CA-E390-4CC9-BF89-19B843D57939}" type="slidenum">
              <a:rPr lang="ru-RU" smtClean="0"/>
              <a:pPr algn="l"/>
              <a:t>36</a:t>
            </a:fld>
            <a:endParaRPr lang="ru-RU" smtClean="0"/>
          </a:p>
        </p:txBody>
      </p:sp>
      <p:sp>
        <p:nvSpPr>
          <p:cNvPr id="5" name="Овал 4"/>
          <p:cNvSpPr/>
          <p:nvPr/>
        </p:nvSpPr>
        <p:spPr>
          <a:xfrm>
            <a:off x="71406" y="71414"/>
            <a:ext cx="2286016" cy="2214578"/>
          </a:xfrm>
          <a:prstGeom prst="ellipse">
            <a:avLst/>
          </a:prstGeom>
          <a:solidFill>
            <a:srgbClr val="C6143E"/>
          </a:solidFill>
          <a:ln>
            <a:solidFill>
              <a:srgbClr val="C6143E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НКО</a:t>
            </a:r>
          </a:p>
        </p:txBody>
      </p:sp>
      <p:sp>
        <p:nvSpPr>
          <p:cNvPr id="8" name="Овал 7"/>
          <p:cNvSpPr/>
          <p:nvPr/>
        </p:nvSpPr>
        <p:spPr>
          <a:xfrm>
            <a:off x="3000375" y="71438"/>
            <a:ext cx="2286000" cy="20716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Общест-венные и религиозные организации (объеди- нения)</a:t>
            </a:r>
          </a:p>
        </p:txBody>
      </p:sp>
      <p:sp>
        <p:nvSpPr>
          <p:cNvPr id="9" name="Овал 8"/>
          <p:cNvSpPr/>
          <p:nvPr/>
        </p:nvSpPr>
        <p:spPr>
          <a:xfrm>
            <a:off x="3429000" y="2214563"/>
            <a:ext cx="1714500" cy="17145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Фонды</a:t>
            </a:r>
          </a:p>
        </p:txBody>
      </p:sp>
      <p:sp>
        <p:nvSpPr>
          <p:cNvPr id="10" name="Стрелка вниз 9"/>
          <p:cNvSpPr/>
          <p:nvPr/>
        </p:nvSpPr>
        <p:spPr>
          <a:xfrm rot="16200000">
            <a:off x="2428875" y="928688"/>
            <a:ext cx="571500" cy="571500"/>
          </a:xfrm>
          <a:prstGeom prst="downArrow">
            <a:avLst/>
          </a:prstGeom>
          <a:solidFill>
            <a:srgbClr val="FFC0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643563" y="142875"/>
            <a:ext cx="3429000" cy="7858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Общины коренных малочисленных народов РФ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643563" y="1000125"/>
            <a:ext cx="3429000" cy="6429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Казачьи общества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 rot="18104519">
            <a:off x="2680494" y="1253331"/>
            <a:ext cx="571500" cy="1576388"/>
          </a:xfrm>
          <a:prstGeom prst="downArrow">
            <a:avLst/>
          </a:prstGeom>
          <a:solidFill>
            <a:srgbClr val="FFC0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643563" y="1714500"/>
            <a:ext cx="3429000" cy="7858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Социальные, благотворительные, иные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643563" y="2571750"/>
            <a:ext cx="3429000" cy="4286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Государственные корпорации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643563" y="3071813"/>
            <a:ext cx="3429000" cy="5000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Государственные компании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3429000" y="4000500"/>
            <a:ext cx="1714500" cy="17145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Учреж-дения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643563" y="3643313"/>
            <a:ext cx="3429000" cy="5000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Частные учреждения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643563" y="4214813"/>
            <a:ext cx="3429000" cy="5715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Государственные и муниципальные учреждения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86375" y="4957763"/>
            <a:ext cx="1428750" cy="3571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Казенные</a:t>
            </a:r>
          </a:p>
        </p:txBody>
      </p:sp>
      <p:sp>
        <p:nvSpPr>
          <p:cNvPr id="21" name="Стрелка вниз 20"/>
          <p:cNvSpPr/>
          <p:nvPr/>
        </p:nvSpPr>
        <p:spPr>
          <a:xfrm rot="19423166">
            <a:off x="2600325" y="1728788"/>
            <a:ext cx="571500" cy="2716212"/>
          </a:xfrm>
          <a:prstGeom prst="downArrow">
            <a:avLst/>
          </a:prstGeom>
          <a:solidFill>
            <a:srgbClr val="FFC0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25" name="Прямая со стрелкой 24"/>
          <p:cNvCxnSpPr>
            <a:stCxn id="8" idx="6"/>
            <a:endCxn id="11" idx="1"/>
          </p:cNvCxnSpPr>
          <p:nvPr/>
        </p:nvCxnSpPr>
        <p:spPr>
          <a:xfrm flipV="1">
            <a:off x="5286375" y="534988"/>
            <a:ext cx="357188" cy="57150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8" idx="6"/>
            <a:endCxn id="12" idx="1"/>
          </p:cNvCxnSpPr>
          <p:nvPr/>
        </p:nvCxnSpPr>
        <p:spPr>
          <a:xfrm>
            <a:off x="5286375" y="1106488"/>
            <a:ext cx="357188" cy="214312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9" idx="6"/>
            <a:endCxn id="14" idx="1"/>
          </p:cNvCxnSpPr>
          <p:nvPr/>
        </p:nvCxnSpPr>
        <p:spPr>
          <a:xfrm flipV="1">
            <a:off x="5143500" y="2106613"/>
            <a:ext cx="500063" cy="96520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9" idx="6"/>
            <a:endCxn id="15" idx="1"/>
          </p:cNvCxnSpPr>
          <p:nvPr/>
        </p:nvCxnSpPr>
        <p:spPr>
          <a:xfrm flipV="1">
            <a:off x="5143500" y="2786063"/>
            <a:ext cx="500063" cy="28575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9" idx="6"/>
            <a:endCxn id="16" idx="1"/>
          </p:cNvCxnSpPr>
          <p:nvPr/>
        </p:nvCxnSpPr>
        <p:spPr>
          <a:xfrm>
            <a:off x="5143500" y="3071813"/>
            <a:ext cx="500063" cy="249237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7" idx="6"/>
            <a:endCxn id="18" idx="1"/>
          </p:cNvCxnSpPr>
          <p:nvPr/>
        </p:nvCxnSpPr>
        <p:spPr>
          <a:xfrm flipV="1">
            <a:off x="5143500" y="3894138"/>
            <a:ext cx="500063" cy="963612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7" idx="6"/>
            <a:endCxn id="19" idx="1"/>
          </p:cNvCxnSpPr>
          <p:nvPr/>
        </p:nvCxnSpPr>
        <p:spPr>
          <a:xfrm flipV="1">
            <a:off x="5143500" y="4500563"/>
            <a:ext cx="500063" cy="357187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71438" y="4286250"/>
            <a:ext cx="2143125" cy="7858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Потребительские кооперативы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7150" y="5172075"/>
            <a:ext cx="2643188" cy="5715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Объединения юр. лиц (ассоциации  и союзы)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0" y="5857875"/>
            <a:ext cx="3429000" cy="6429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Некоммерческие партнерства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571875" y="5857875"/>
            <a:ext cx="3429000" cy="5715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Автономные некоммерческие организации</a:t>
            </a:r>
          </a:p>
        </p:txBody>
      </p:sp>
      <p:cxnSp>
        <p:nvCxnSpPr>
          <p:cNvPr id="45" name="Прямая со стрелкой 44"/>
          <p:cNvCxnSpPr>
            <a:stCxn id="5" idx="4"/>
            <a:endCxn id="40" idx="0"/>
          </p:cNvCxnSpPr>
          <p:nvPr/>
        </p:nvCxnSpPr>
        <p:spPr>
          <a:xfrm rot="5400000">
            <a:off x="178594" y="3250406"/>
            <a:ext cx="2000250" cy="7143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16200000" flipH="1">
            <a:off x="392907" y="3107531"/>
            <a:ext cx="2857500" cy="1214437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5" idx="4"/>
          </p:cNvCxnSpPr>
          <p:nvPr/>
        </p:nvCxnSpPr>
        <p:spPr>
          <a:xfrm rot="16200000" flipH="1">
            <a:off x="428625" y="3071813"/>
            <a:ext cx="3571875" cy="200025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16200000" flipH="1">
            <a:off x="750094" y="2750344"/>
            <a:ext cx="3571875" cy="2643187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6084888" y="5400675"/>
            <a:ext cx="1571625" cy="3571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Бюджетные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7358063" y="5857875"/>
            <a:ext cx="1714500" cy="3571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Автономные</a:t>
            </a:r>
          </a:p>
        </p:txBody>
      </p:sp>
      <p:cxnSp>
        <p:nvCxnSpPr>
          <p:cNvPr id="57" name="Прямая со стрелкой 56"/>
          <p:cNvCxnSpPr>
            <a:stCxn id="19" idx="2"/>
            <a:endCxn id="20" idx="0"/>
          </p:cNvCxnSpPr>
          <p:nvPr/>
        </p:nvCxnSpPr>
        <p:spPr>
          <a:xfrm rot="5400000">
            <a:off x="6593682" y="4193381"/>
            <a:ext cx="171450" cy="1357313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19" idx="2"/>
            <a:endCxn id="54" idx="0"/>
          </p:cNvCxnSpPr>
          <p:nvPr/>
        </p:nvCxnSpPr>
        <p:spPr>
          <a:xfrm rot="5400000">
            <a:off x="6807201" y="4849812"/>
            <a:ext cx="614362" cy="487363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19" idx="2"/>
            <a:endCxn id="55" idx="0"/>
          </p:cNvCxnSpPr>
          <p:nvPr/>
        </p:nvCxnSpPr>
        <p:spPr>
          <a:xfrm rot="16200000" flipH="1">
            <a:off x="7250907" y="4893469"/>
            <a:ext cx="1071562" cy="85725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000"/>
                            </p:stCondLst>
                            <p:childTnLst>
                              <p:par>
                                <p:cTn id="1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500"/>
                            </p:stCondLst>
                            <p:childTnLst>
                              <p:par>
                                <p:cTn id="12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500"/>
                            </p:stCondLst>
                            <p:childTnLst>
                              <p:par>
                                <p:cTn id="13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000"/>
                            </p:stCondLst>
                            <p:childTnLst>
                              <p:par>
                                <p:cTn id="14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8500"/>
                            </p:stCondLst>
                            <p:childTnLst>
                              <p:par>
                                <p:cTn id="14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9000"/>
                            </p:stCondLst>
                            <p:childTnLst>
                              <p:par>
                                <p:cTn id="14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20" grpId="0" animBg="1"/>
      <p:bldP spid="40" grpId="0" animBg="1"/>
      <p:bldP spid="41" grpId="0" animBg="1"/>
      <p:bldP spid="42" grpId="0" animBg="1"/>
      <p:bldP spid="43" grpId="0" animBg="1"/>
      <p:bldP spid="54" grpId="0" animBg="1"/>
      <p:bldP spid="5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0875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latin typeface="Times New Roman"/>
                <a:cs typeface="Times New Roman"/>
              </a:rPr>
              <a:t>НКО </a:t>
            </a:r>
            <a:r>
              <a:rPr lang="ru-RU" sz="3100" dirty="0" smtClean="0">
                <a:latin typeface="Times New Roman"/>
                <a:cs typeface="Times New Roman"/>
              </a:rPr>
              <a:t>(ГК РФ ст. 123)</a:t>
            </a:r>
            <a:endParaRPr lang="ru-RU" sz="3100" dirty="0">
              <a:latin typeface="Times New Roman"/>
              <a:cs typeface="Times New Roman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85750" y="1246188"/>
            <a:ext cx="8401050" cy="283686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FontTx/>
              <a:buNone/>
              <a:defRPr/>
            </a:pPr>
            <a:r>
              <a:rPr lang="ru-RU" sz="26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корпоративные НКО:</a:t>
            </a:r>
          </a:p>
          <a:p>
            <a:pPr marL="0" indent="0" algn="ctr">
              <a:buFontTx/>
              <a:buNone/>
              <a:defRPr/>
            </a:pPr>
            <a:r>
              <a:rPr lang="ru-RU" sz="2000" dirty="0" smtClean="0">
                <a:latin typeface="Times New Roman"/>
                <a:cs typeface="Times New Roman"/>
              </a:rPr>
              <a:t>Основной источник финансирования – членские взносы (вступительные и регулярные) обеспечивают высокий уровень финансовой независимости </a:t>
            </a:r>
          </a:p>
          <a:p>
            <a:pPr marL="0" indent="0" algn="ctr">
              <a:buFontTx/>
              <a:buNone/>
              <a:defRPr/>
            </a:pPr>
            <a:r>
              <a:rPr lang="ru-RU" sz="2000" dirty="0" smtClean="0">
                <a:latin typeface="Times New Roman"/>
                <a:cs typeface="Times New Roman"/>
              </a:rPr>
              <a:t>Порядок уплаты членских взносов и их размеры определяются самой НКО </a:t>
            </a:r>
          </a:p>
          <a:p>
            <a:pPr marL="0" indent="0" algn="ctr">
              <a:buFontTx/>
              <a:buNone/>
              <a:defRPr/>
            </a:pPr>
            <a:r>
              <a:rPr lang="ru-RU" sz="2000" dirty="0" smtClean="0">
                <a:latin typeface="Times New Roman"/>
                <a:cs typeface="Times New Roman"/>
              </a:rPr>
              <a:t>Помимо вступительных и регулярных учредители могут делать добровольные взносы, которые носят целевой характер и направляются на реализацию конкретных программ и проектов</a:t>
            </a:r>
          </a:p>
          <a:p>
            <a:pPr marL="0" indent="0" algn="ctr">
              <a:buFontTx/>
              <a:buNone/>
              <a:defRPr/>
            </a:pPr>
            <a:endParaRPr lang="ru-RU" sz="1600" dirty="0" smtClean="0">
              <a:latin typeface="Times New Roman"/>
              <a:cs typeface="Times New Roman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727325" y="960438"/>
            <a:ext cx="3357563" cy="285750"/>
          </a:xfrm>
          <a:prstGeom prst="downArrow">
            <a:avLst>
              <a:gd name="adj1" fmla="val 50000"/>
              <a:gd name="adj2" fmla="val 4799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571500" y="4500563"/>
            <a:ext cx="8154988" cy="1893887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just">
              <a:buFontTx/>
              <a:buNone/>
              <a:defRPr/>
            </a:pPr>
            <a:r>
              <a:rPr lang="ru-RU" dirty="0">
                <a:latin typeface="Times New Roman"/>
                <a:cs typeface="Times New Roman"/>
              </a:rPr>
              <a:t>Потребительские </a:t>
            </a:r>
            <a:r>
              <a:rPr lang="ru-RU" dirty="0" smtClean="0">
                <a:latin typeface="Times New Roman"/>
                <a:cs typeface="Times New Roman"/>
              </a:rPr>
              <a:t>кооперативы; общественные организации (включают политические партии); </a:t>
            </a:r>
            <a:r>
              <a:rPr lang="ru-RU" dirty="0">
                <a:latin typeface="Times New Roman"/>
                <a:cs typeface="Times New Roman"/>
              </a:rPr>
              <a:t>ассоциации (союзы), товарищества собственников недвижимости; казачьи общества; общины коренных малочисленных народов Российской Федерации</a:t>
            </a:r>
          </a:p>
          <a:p>
            <a:pPr marL="0" indent="0">
              <a:buFontTx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7838" y="928688"/>
            <a:ext cx="8208962" cy="338772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FontTx/>
              <a:buNone/>
              <a:defRPr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0" indent="0" algn="ctr">
              <a:buFontTx/>
              <a:buNone/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Унитарные НКО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– </a:t>
            </a:r>
          </a:p>
          <a:p>
            <a:pPr marL="0" indent="0" algn="ctr">
              <a:buFontTx/>
              <a:buNone/>
              <a:defRPr/>
            </a:pPr>
            <a:r>
              <a:rPr lang="ru-RU" sz="2600" dirty="0" smtClean="0">
                <a:latin typeface="Times New Roman"/>
                <a:cs typeface="Times New Roman"/>
              </a:rPr>
              <a:t>не имеют членства, поэтому уровень их финансовой независимости ниже, чем у корпоративных</a:t>
            </a:r>
          </a:p>
          <a:p>
            <a:pPr marL="0" indent="0" algn="ctr">
              <a:buFontTx/>
              <a:buNone/>
              <a:defRPr/>
            </a:pPr>
            <a:r>
              <a:rPr lang="ru-RU" sz="2600" dirty="0" smtClean="0">
                <a:latin typeface="Times New Roman"/>
                <a:cs typeface="Times New Roman"/>
              </a:rPr>
              <a:t>Формируются на основе добровольных имущественных взносов учредителей и преследуют благотворительные, образовательные или иные социальные, общественно полезные цели.</a:t>
            </a:r>
          </a:p>
          <a:p>
            <a:pPr marL="0" indent="0" algn="ctr">
              <a:buFontTx/>
              <a:buNone/>
              <a:defRPr/>
            </a:pPr>
            <a:endParaRPr lang="ru-RU" sz="2400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0" indent="0" algn="ctr">
              <a:buFontTx/>
              <a:buNone/>
              <a:defRPr/>
            </a:pPr>
            <a:endParaRPr lang="ru-RU" sz="24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2727325" y="960438"/>
            <a:ext cx="3357563" cy="285750"/>
          </a:xfrm>
          <a:prstGeom prst="downArrow">
            <a:avLst>
              <a:gd name="adj1" fmla="val 50000"/>
              <a:gd name="adj2" fmla="val 4799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41325" y="4614863"/>
            <a:ext cx="8245475" cy="1298575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FontTx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(собственником имущества является учредитель)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автономные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НКО, религиозные организации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Учреждение -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357313"/>
            <a:ext cx="8501063" cy="1214437"/>
          </a:xfrm>
          <a:solidFill>
            <a:srgbClr val="00B0F0">
              <a:alpha val="23921"/>
            </a:srgbClr>
          </a:solidFill>
          <a:ln w="25400">
            <a:solidFill>
              <a:srgbClr val="FF8529"/>
            </a:solidFill>
          </a:ln>
        </p:spPr>
        <p:txBody>
          <a:bodyPr/>
          <a:lstStyle/>
          <a:p>
            <a:pPr algn="just"/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НКО, созданная собственником для осуществления управленческих, социально-культурных или иных функций некоммерческого характера (ст. 120 ГК РФ).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1643042" y="2643206"/>
          <a:ext cx="6286544" cy="4143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572560" cy="78581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Общественное значение финансов организаций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285720" y="1142984"/>
          <a:ext cx="8501122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12"/>
          </a:xfrm>
        </p:spPr>
        <p:txBody>
          <a:bodyPr/>
          <a:lstStyle/>
          <a:p>
            <a:r>
              <a:rPr lang="ru-RU" sz="2400" b="1" smtClean="0">
                <a:solidFill>
                  <a:srgbClr val="002060"/>
                </a:solidFill>
              </a:rPr>
              <a:t>Казенные, бюджетные и автономные учреждения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755650"/>
            <a:ext cx="8509000" cy="5859463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ru-RU" sz="2000" dirty="0"/>
              <a:t>Государственные бюджетные и автономные учреждения </a:t>
            </a:r>
            <a:r>
              <a:rPr lang="ru-RU" sz="2000" dirty="0">
                <a:solidFill>
                  <a:srgbClr val="FF0000"/>
                </a:solidFill>
              </a:rPr>
              <a:t>создаются для выполнения работ и оказания услуг</a:t>
            </a:r>
            <a:r>
              <a:rPr lang="ru-RU" sz="2000" dirty="0"/>
              <a:t> в целях обеспечения реализации предусмотренных законодательством Российской Федерации полномочий органов государственной власти или органов местного самоуправления. </a:t>
            </a:r>
            <a:endParaRPr lang="ru-RU" sz="2000" dirty="0" smtClean="0"/>
          </a:p>
          <a:p>
            <a:pPr algn="just">
              <a:defRPr/>
            </a:pPr>
            <a:r>
              <a:rPr lang="ru-RU" sz="2000" dirty="0" smtClean="0"/>
              <a:t>Государственные </a:t>
            </a:r>
            <a:r>
              <a:rPr lang="ru-RU" sz="2000" dirty="0"/>
              <a:t>казенные учреждения создаются </a:t>
            </a:r>
            <a:r>
              <a:rPr lang="ru-RU" sz="2000" dirty="0" smtClean="0">
                <a:solidFill>
                  <a:srgbClr val="FF0000"/>
                </a:solidFill>
              </a:rPr>
              <a:t>для </a:t>
            </a:r>
            <a:r>
              <a:rPr lang="ru-RU" sz="2000" dirty="0">
                <a:solidFill>
                  <a:srgbClr val="FF0000"/>
                </a:solidFill>
              </a:rPr>
              <a:t>оказания государственных услуг, выполнения работ и (или) исполнения государственных функций </a:t>
            </a:r>
            <a:r>
              <a:rPr lang="ru-RU" sz="2000" dirty="0" smtClean="0"/>
              <a:t>в целях </a:t>
            </a:r>
            <a:r>
              <a:rPr lang="ru-RU" sz="2000" dirty="0"/>
              <a:t>обеспечения реализации предусмотренных законодательством Российской Федерации полномочий органов государственной власти или органов местного самоуправления.</a:t>
            </a:r>
          </a:p>
          <a:p>
            <a:pPr algn="just">
              <a:defRPr/>
            </a:pPr>
            <a:r>
              <a:rPr lang="ru-RU" sz="2000" dirty="0" smtClean="0"/>
              <a:t>Казенные </a:t>
            </a:r>
            <a:r>
              <a:rPr lang="ru-RU" sz="2000" dirty="0"/>
              <a:t>учреждения могут выполнять как государственные функции, так и оказывать государственные услуги физическим и юридическим лицам. В свою очередь, </a:t>
            </a:r>
            <a:r>
              <a:rPr lang="ru-RU" sz="2000" dirty="0">
                <a:solidFill>
                  <a:srgbClr val="FF0000"/>
                </a:solidFill>
              </a:rPr>
              <a:t>бюджетные и автономные учреждения </a:t>
            </a:r>
            <a:r>
              <a:rPr lang="ru-RU" sz="2000" dirty="0"/>
              <a:t>могут быть созданы только для оказания государственных услуг. </a:t>
            </a:r>
            <a:endParaRPr lang="ru-RU" sz="2000" dirty="0" smtClean="0"/>
          </a:p>
          <a:p>
            <a:pPr algn="just">
              <a:defRPr/>
            </a:pPr>
            <a:r>
              <a:rPr lang="ru-RU" sz="1800" dirty="0" smtClean="0"/>
              <a:t>Автономные могут: привлекать заемные средства (бюджетным и казенным запрещено), открывать счета в кредитных организациях.   </a:t>
            </a:r>
          </a:p>
          <a:p>
            <a:pPr algn="just">
              <a:defRPr/>
            </a:pPr>
            <a:r>
              <a:rPr lang="ru-RU" sz="1800" dirty="0" smtClean="0"/>
              <a:t>Автономные и бюджетные финансируются через государственное задание, казенное по бюджетной смете </a:t>
            </a:r>
            <a:endParaRPr lang="ru-RU" sz="1800" dirty="0"/>
          </a:p>
          <a:p>
            <a:pPr>
              <a:defRPr/>
            </a:pPr>
            <a:endParaRPr lang="ru-RU" sz="1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3375"/>
            <a:ext cx="8786813" cy="935038"/>
          </a:xfrm>
        </p:spPr>
        <p:txBody>
          <a:bodyPr/>
          <a:lstStyle/>
          <a:p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Общественные или религиозные организации (объединения) -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428750"/>
            <a:ext cx="8572500" cy="1643063"/>
          </a:xfrm>
          <a:solidFill>
            <a:srgbClr val="00B0F0">
              <a:alpha val="25098"/>
            </a:srgbClr>
          </a:solidFill>
          <a:ln w="25400">
            <a:solidFill>
              <a:srgbClr val="FF8529"/>
            </a:solidFill>
          </a:ln>
        </p:spPr>
        <p:txBody>
          <a:bodyPr/>
          <a:lstStyle/>
          <a:p>
            <a:pPr algn="just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добровольные объединения граждан, в установленном законом порядке объединившихся на основе общности их интересов для удовлетворения духовных или иных нематериальных потребностей (ст. 117 ГК РФ).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43500" y="3500438"/>
            <a:ext cx="3571875" cy="7858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Общины коренных малочисленных народов РФ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43500" y="4357688"/>
            <a:ext cx="3571875" cy="7143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Казачьи общества</a:t>
            </a: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6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3375"/>
            <a:ext cx="7929563" cy="935038"/>
          </a:xfrm>
        </p:spPr>
        <p:txBody>
          <a:bodyPr/>
          <a:lstStyle/>
          <a:p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Общины коренных малочисленных народов РФ -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313" y="1608138"/>
            <a:ext cx="8643937" cy="2320925"/>
          </a:xfrm>
          <a:solidFill>
            <a:srgbClr val="00B0F0">
              <a:alpha val="38823"/>
            </a:srgbClr>
          </a:solidFill>
          <a:ln w="25400">
            <a:solidFill>
              <a:srgbClr val="FF8529"/>
            </a:solidFill>
          </a:ln>
        </p:spPr>
        <p:txBody>
          <a:bodyPr/>
          <a:lstStyle/>
          <a:p>
            <a:pPr algn="just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- формы самоорганизации лиц, относящихся к коренным малочисленным народам РФ и объединяемых по кровнородственному (семья, род) и (или) территориально-соседскому принципам, в целях защиты их исконной среды обитания, сохранения и развития традиционных образа жизни, хозяйствования, промыслов и культуры. </a:t>
            </a:r>
          </a:p>
          <a:p>
            <a:pPr algn="just">
              <a:buFontTx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40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Казачьи общества -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393825"/>
            <a:ext cx="8572500" cy="2249488"/>
          </a:xfrm>
          <a:solidFill>
            <a:srgbClr val="C00000">
              <a:alpha val="21960"/>
            </a:srgbClr>
          </a:solidFill>
          <a:ln w="25400">
            <a:solidFill>
              <a:srgbClr val="FF8529"/>
            </a:solidFill>
          </a:ln>
        </p:spPr>
        <p:txBody>
          <a:bodyPr/>
          <a:lstStyle/>
          <a:p>
            <a:pPr algn="just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формы самоорганизации граждан РФ, объединившихся на основе общности интересов в целях возрождения российского казачества, защиты его прав, сохранения традиционных образа жизни, хозяйствования и культуры российского казачества (хуторские, городские, районные, войсковых и др. казачьих обществ). </a:t>
            </a:r>
          </a:p>
          <a:p>
            <a:endParaRPr lang="ru-RU" sz="24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Фонд -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608138"/>
            <a:ext cx="8643937" cy="2035175"/>
          </a:xfrm>
          <a:solidFill>
            <a:srgbClr val="00B0F0">
              <a:alpha val="23137"/>
            </a:srgbClr>
          </a:solidFill>
          <a:ln w="25400">
            <a:solidFill>
              <a:srgbClr val="FF8529"/>
            </a:solidFill>
          </a:ln>
        </p:spPr>
        <p:txBody>
          <a:bodyPr/>
          <a:lstStyle/>
          <a:p>
            <a:pPr algn="just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не имеющая членства НКО, учрежденная гражданами и (или) юр. лицами на основе добровольных имущественных взносов, преследующая социальные, благотворительные, культурные, образовательные или иные общественно полезные цели (ст. 118 ГК РФ).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00688" y="3786188"/>
            <a:ext cx="3429000" cy="7858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Социальные, благотворительные, иные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00688" y="4643438"/>
            <a:ext cx="3429000" cy="4286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Государственные корпорации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00688" y="5143500"/>
            <a:ext cx="3429000" cy="50006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Государственные компании</a:t>
            </a: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6" grpId="0" animBg="1"/>
      <p:bldP spid="7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3375"/>
            <a:ext cx="8786813" cy="935038"/>
          </a:xfrm>
        </p:spPr>
        <p:txBody>
          <a:bodyPr/>
          <a:lstStyle/>
          <a:p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Государственная корпорация -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608138"/>
            <a:ext cx="8572500" cy="1606550"/>
          </a:xfrm>
          <a:solidFill>
            <a:srgbClr val="00B0F0">
              <a:alpha val="21960"/>
            </a:srgbClr>
          </a:solidFill>
          <a:ln w="25400">
            <a:solidFill>
              <a:srgbClr val="FF8529"/>
            </a:solidFill>
          </a:ln>
        </p:spPr>
        <p:txBody>
          <a:bodyPr/>
          <a:lstStyle/>
          <a:p>
            <a:pPr algn="just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не имеющая членства НКО, учрежденная РФ на основе имущественного взноса и созданная для осуществления социальных, управленческих или иных общественно полезных функций. 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3375"/>
            <a:ext cx="8572500" cy="935038"/>
          </a:xfrm>
        </p:spPr>
        <p:txBody>
          <a:bodyPr/>
          <a:lstStyle/>
          <a:p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Государственная компания -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4643438"/>
            <a:ext cx="8572500" cy="1643062"/>
          </a:xfrm>
          <a:solidFill>
            <a:srgbClr val="FF913F">
              <a:alpha val="45882"/>
            </a:srgbClr>
          </a:solidFill>
          <a:ln w="25400">
            <a:solidFill>
              <a:srgbClr val="FF8529"/>
            </a:solidFill>
          </a:ln>
        </p:spPr>
        <p:txBody>
          <a:bodyPr/>
          <a:lstStyle/>
          <a:p>
            <a:pPr algn="just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Федеральный закон от 17.07.2009 № 145-ФЗ «О государственной компании «Российские автомобильные дороги» и о внесении изменений в отдельные законодательные акты Российской Федерации»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214313" y="1500188"/>
            <a:ext cx="8572500" cy="1963737"/>
          </a:xfrm>
          <a:prstGeom prst="rect">
            <a:avLst/>
          </a:prstGeom>
          <a:solidFill>
            <a:srgbClr val="00B0F0">
              <a:alpha val="33000"/>
            </a:srgbClr>
          </a:solidFill>
          <a:ln w="25400">
            <a:solidFill>
              <a:srgbClr val="FF8529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Aft>
                <a:spcPct val="40000"/>
              </a:spcAft>
              <a:buClr>
                <a:srgbClr val="F39220"/>
              </a:buClr>
              <a:buFont typeface="Wingdings" pitchFamily="2" charset="2"/>
              <a:buChar char="¨"/>
              <a:defRPr/>
            </a:pPr>
            <a:r>
              <a:rPr lang="ru-RU" sz="2400" kern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НКО, не имеющая членства и созданная РФ на основе имущественных взносов для оказания государственных услуг и выполнения иных функций с использованием государственного имущества на основе доверительного управления. </a:t>
            </a:r>
          </a:p>
          <a:p>
            <a:pPr marL="342900" indent="-342900" eaLnBrk="0" hangingPunct="0">
              <a:spcAft>
                <a:spcPct val="40000"/>
              </a:spcAft>
              <a:buClr>
                <a:srgbClr val="F39220"/>
              </a:buClr>
              <a:buFont typeface="Wingdings" pitchFamily="2" charset="2"/>
              <a:buChar char="¨"/>
              <a:defRPr/>
            </a:pPr>
            <a:endParaRPr lang="ru-RU" sz="2400" kern="0" dirty="0">
              <a:solidFill>
                <a:srgbClr val="000066"/>
              </a:solidFill>
              <a:latin typeface="+mn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3375"/>
            <a:ext cx="8786813" cy="935038"/>
          </a:xfrm>
        </p:spPr>
        <p:txBody>
          <a:bodyPr/>
          <a:lstStyle/>
          <a:p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Потребительские кооперативы -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1608138"/>
            <a:ext cx="8318500" cy="1963737"/>
          </a:xfrm>
          <a:solidFill>
            <a:srgbClr val="00B0F0">
              <a:alpha val="16078"/>
            </a:srgbClr>
          </a:solidFill>
          <a:ln w="25400">
            <a:solidFill>
              <a:srgbClr val="FF8529"/>
            </a:solidFill>
          </a:ln>
        </p:spPr>
        <p:txBody>
          <a:bodyPr/>
          <a:lstStyle/>
          <a:p>
            <a:pPr algn="just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добровольное объединение граждан и юр. лиц на основе членства с целью удовлетворения материальных и иных потребностей участников, осуществляемое путем объединения его членами имущественных паевых взносов (ст. 116 ГК РФ)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3375"/>
            <a:ext cx="8786813" cy="935038"/>
          </a:xfrm>
        </p:spPr>
        <p:txBody>
          <a:bodyPr/>
          <a:lstStyle/>
          <a:p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Объединения юр. лиц </a:t>
            </a:r>
            <a:br>
              <a:rPr lang="ru-RU" sz="40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(ассоциации и союзы) -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608138"/>
            <a:ext cx="8572500" cy="1677987"/>
          </a:xfrm>
          <a:solidFill>
            <a:srgbClr val="00B0F0">
              <a:alpha val="20000"/>
            </a:srgbClr>
          </a:solidFill>
          <a:ln w="25400">
            <a:solidFill>
              <a:srgbClr val="FF8529"/>
            </a:solidFill>
          </a:ln>
        </p:spPr>
        <p:txBody>
          <a:bodyPr/>
          <a:lstStyle/>
          <a:p>
            <a:pPr algn="just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НКО, созданные коммерческими организациями (по договору между собой) в целях координации их предпринимательской деятельности, а также представления и защиты общих имущественных интересов (ст. 121 ГК РФ).</a:t>
            </a:r>
          </a:p>
          <a:p>
            <a:endParaRPr lang="ru-RU" sz="240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3375"/>
            <a:ext cx="8786813" cy="935038"/>
          </a:xfrm>
        </p:spPr>
        <p:txBody>
          <a:bodyPr/>
          <a:lstStyle/>
          <a:p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Некоммерческое партнерство -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28802"/>
            <a:ext cx="8143900" cy="2500330"/>
          </a:xfrm>
          <a:solidFill>
            <a:srgbClr val="00B0F0">
              <a:alpha val="23921"/>
            </a:srgbClr>
          </a:solidFill>
          <a:ln w="25400">
            <a:solidFill>
              <a:srgbClr val="FF8529"/>
            </a:solidFill>
          </a:ln>
        </p:spPr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основанная на членстве НКО, учрежденная гражданами и (или) юр. лицами для содействия ее членам в осуществлении деятельности, направленной на достижение социальных, культурных, благотворительных, научных, образовательных, управленческих целей и других целей. </a:t>
            </a:r>
          </a:p>
          <a:p>
            <a:endParaRPr lang="ru-RU" sz="2400" dirty="0" smtClean="0"/>
          </a:p>
          <a:p>
            <a:endParaRPr lang="ru-RU" sz="2400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Схема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85992"/>
            <a:ext cx="807249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2844" y="142852"/>
            <a:ext cx="86439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Управление финансами организации осуществляется с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помощью 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финансового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механизма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1000108"/>
          <a:ext cx="7929618" cy="1071570"/>
        </p:xfrm>
        <a:graphic>
          <a:graphicData uri="http://schemas.openxmlformats.org/drawingml/2006/table">
            <a:tbl>
              <a:tblPr/>
              <a:tblGrid>
                <a:gridCol w="1377341"/>
                <a:gridCol w="6552277"/>
              </a:tblGrid>
              <a:tr h="10715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spc="15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206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Финансовый механизм организаций</a:t>
                      </a:r>
                      <a:r>
                        <a:rPr lang="ru-RU" sz="1600" i="1" dirty="0">
                          <a:solidFill>
                            <a:srgbClr val="00206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– это часть хозяйственного механизма, представляющая собой совокупность форм и методов управления финансами организации в целях достижения максимальной прибыли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13" descr="https://moydolg.com/wp-content/uploads/2018/08/garantija-i-bumaga.jpg"/>
          <p:cNvPicPr>
            <a:picLocks noChangeAspect="1" noChangeArrowheads="1"/>
          </p:cNvPicPr>
          <p:nvPr/>
        </p:nvPicPr>
        <p:blipFill>
          <a:blip r:embed="rId3" cstate="print"/>
          <a:srcRect l="18274" r="18047"/>
          <a:stretch>
            <a:fillRect/>
          </a:stretch>
        </p:blipFill>
        <p:spPr bwMode="auto">
          <a:xfrm>
            <a:off x="642910" y="1071546"/>
            <a:ext cx="895350" cy="847725"/>
          </a:xfrm>
          <a:prstGeom prst="rect">
            <a:avLst/>
          </a:prstGeom>
          <a:solidFill>
            <a:srgbClr val="9DC3E6"/>
          </a:solidFill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3375"/>
            <a:ext cx="8786813" cy="935038"/>
          </a:xfrm>
        </p:spPr>
        <p:txBody>
          <a:bodyPr/>
          <a:lstStyle/>
          <a:p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Автономная некоммерческая организация -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428750"/>
            <a:ext cx="8715375" cy="2357438"/>
          </a:xfrm>
          <a:solidFill>
            <a:srgbClr val="00B0F0">
              <a:alpha val="43137"/>
            </a:srgbClr>
          </a:solidFill>
          <a:ln w="25400">
            <a:solidFill>
              <a:srgbClr val="FF8529"/>
            </a:solidFill>
          </a:ln>
        </p:spPr>
        <p:txBody>
          <a:bodyPr/>
          <a:lstStyle/>
          <a:p>
            <a:pPr algn="just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не имеющая членства НКО, созданная в целях предоставления услуг в сфере образования, здравоохранения, культуры, науки, права, физической культуры и спорта и иных сферах. Автономная НКО может быть создана в результате ее учреждения гражданами и (или) юр. лицами на основе добровольных имущественных взносов. </a:t>
            </a:r>
          </a:p>
          <a:p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Содержимое 5"/>
          <p:cNvSpPr>
            <a:spLocks noGrp="1"/>
          </p:cNvSpPr>
          <p:nvPr>
            <p:ph idx="1"/>
          </p:nvPr>
        </p:nvSpPr>
        <p:spPr>
          <a:xfrm>
            <a:off x="457200" y="911225"/>
            <a:ext cx="8229600" cy="4525963"/>
          </a:xfrm>
          <a:ln>
            <a:solidFill>
              <a:srgbClr val="77933C"/>
            </a:solidFill>
          </a:ln>
        </p:spPr>
        <p:txBody>
          <a:bodyPr/>
          <a:lstStyle/>
          <a:p>
            <a:pPr marL="0" indent="0" algn="ctr">
              <a:buFontTx/>
              <a:buNone/>
            </a:pPr>
            <a:endParaRPr lang="ru-RU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</a:pP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Финансы некоммерческих организаций </a:t>
            </a: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денежные отношения по поводу формирования и использования финансовых ресурсов для реализации уставной деятельности и выполнения текущих обязательств</a:t>
            </a:r>
          </a:p>
        </p:txBody>
      </p:sp>
      <p:pic>
        <p:nvPicPr>
          <p:cNvPr id="129027" name="Содержимое 5" descr="1.jpeg"/>
          <p:cNvPicPr>
            <a:picLocks noChangeAspect="1"/>
          </p:cNvPicPr>
          <p:nvPr/>
        </p:nvPicPr>
        <p:blipFill>
          <a:blip r:embed="rId2"/>
          <a:srcRect l="22736" t="1913" r="22908" b="8081"/>
          <a:stretch>
            <a:fillRect/>
          </a:stretch>
        </p:blipFill>
        <p:spPr bwMode="auto">
          <a:xfrm>
            <a:off x="8142288" y="4622800"/>
            <a:ext cx="1001712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Заголовок 1"/>
          <p:cNvSpPr>
            <a:spLocks noGrp="1"/>
          </p:cNvSpPr>
          <p:nvPr>
            <p:ph type="title"/>
          </p:nvPr>
        </p:nvSpPr>
        <p:spPr>
          <a:xfrm>
            <a:off x="193675" y="88900"/>
            <a:ext cx="8770938" cy="431800"/>
          </a:xfrm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Финансовые отношения некоммерческих организации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81000" y="784225"/>
            <a:ext cx="8497888" cy="554038"/>
          </a:xfrm>
          <a:prstGeom prst="rect">
            <a:avLst/>
          </a:prstGeom>
          <a:ln>
            <a:solidFill>
              <a:srgbClr val="77933C"/>
            </a:solidFill>
          </a:ln>
        </p:spPr>
        <p:txBody>
          <a:bodyPr lIns="0" rIns="0"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  <a:defRPr/>
            </a:pPr>
            <a:r>
              <a:rPr lang="ru-RU" b="1" dirty="0" smtClean="0">
                <a:latin typeface="Times New Roman"/>
                <a:cs typeface="Times New Roman"/>
              </a:rPr>
              <a:t>С сотрудниками организации</a:t>
            </a:r>
            <a:endParaRPr lang="ru-RU" b="1" dirty="0">
              <a:latin typeface="Times New Roman"/>
              <a:cs typeface="Times New Roman"/>
            </a:endParaRPr>
          </a:p>
          <a:p>
            <a:pPr>
              <a:defRPr/>
            </a:pPr>
            <a:endParaRPr lang="ru-RU" b="1" dirty="0">
              <a:latin typeface="Times New Roman"/>
              <a:cs typeface="Times New Roman"/>
            </a:endParaRPr>
          </a:p>
        </p:txBody>
      </p:sp>
      <p:pic>
        <p:nvPicPr>
          <p:cNvPr id="130052" name="Содержимое 4" descr="3.jpg"/>
          <p:cNvPicPr>
            <a:picLocks noChangeAspect="1"/>
          </p:cNvPicPr>
          <p:nvPr/>
        </p:nvPicPr>
        <p:blipFill>
          <a:blip r:embed="rId3"/>
          <a:srcRect l="11710" t="20538" r="9290" b="1479"/>
          <a:stretch>
            <a:fillRect/>
          </a:stretch>
        </p:blipFill>
        <p:spPr bwMode="auto">
          <a:xfrm>
            <a:off x="381000" y="1528763"/>
            <a:ext cx="2740025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3" name="Объект 2"/>
          <p:cNvSpPr txBox="1">
            <a:spLocks/>
          </p:cNvSpPr>
          <p:nvPr/>
        </p:nvSpPr>
        <p:spPr bwMode="auto">
          <a:xfrm>
            <a:off x="3314700" y="1528763"/>
            <a:ext cx="5564188" cy="750887"/>
          </a:xfrm>
          <a:prstGeom prst="rect">
            <a:avLst/>
          </a:prstGeom>
          <a:noFill/>
          <a:ln w="9525">
            <a:solidFill>
              <a:srgbClr val="77933C"/>
            </a:solidFill>
            <a:miter lim="800000"/>
            <a:headEnd/>
            <a:tailEnd/>
          </a:ln>
        </p:spPr>
        <p:txBody>
          <a:bodyPr lIns="0" rIns="0"/>
          <a:lstStyle/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поводу выплаты заработной платы</a:t>
            </a:r>
          </a:p>
        </p:txBody>
      </p:sp>
      <p:pic>
        <p:nvPicPr>
          <p:cNvPr id="130054" name="Содержимое 12" descr="4.jpg"/>
          <p:cNvPicPr>
            <a:picLocks noChangeAspect="1"/>
          </p:cNvPicPr>
          <p:nvPr/>
        </p:nvPicPr>
        <p:blipFill>
          <a:blip r:embed="rId4"/>
          <a:srcRect l="23936" t="26086" r="30112" b="21881"/>
          <a:stretch>
            <a:fillRect/>
          </a:stretch>
        </p:blipFill>
        <p:spPr bwMode="auto">
          <a:xfrm>
            <a:off x="8350250" y="1658938"/>
            <a:ext cx="61436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5" name="Объект 2"/>
          <p:cNvSpPr txBox="1">
            <a:spLocks/>
          </p:cNvSpPr>
          <p:nvPr/>
        </p:nvSpPr>
        <p:spPr bwMode="auto">
          <a:xfrm>
            <a:off x="3314700" y="2430463"/>
            <a:ext cx="5564188" cy="1055687"/>
          </a:xfrm>
          <a:prstGeom prst="rect">
            <a:avLst/>
          </a:prstGeom>
          <a:noFill/>
          <a:ln w="9525">
            <a:solidFill>
              <a:srgbClr val="77933C"/>
            </a:solidFill>
            <a:miter lim="800000"/>
            <a:headEnd/>
            <a:tailEnd/>
          </a:ln>
        </p:spPr>
        <p:txBody>
          <a:bodyPr lIns="0" rIns="0"/>
          <a:lstStyle/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поводу выплаты пособий, дополнительных вознаграждений</a:t>
            </a:r>
          </a:p>
        </p:txBody>
      </p:sp>
      <p:sp>
        <p:nvSpPr>
          <p:cNvPr id="130056" name="Объект 2"/>
          <p:cNvSpPr txBox="1">
            <a:spLocks/>
          </p:cNvSpPr>
          <p:nvPr/>
        </p:nvSpPr>
        <p:spPr bwMode="auto">
          <a:xfrm>
            <a:off x="381000" y="3729038"/>
            <a:ext cx="8497888" cy="554037"/>
          </a:xfrm>
          <a:prstGeom prst="rect">
            <a:avLst/>
          </a:prstGeom>
          <a:noFill/>
          <a:ln w="9525">
            <a:solidFill>
              <a:srgbClr val="77933C"/>
            </a:solidFill>
            <a:miter lim="800000"/>
            <a:headEnd/>
            <a:tailEnd/>
          </a:ln>
        </p:spPr>
        <p:txBody>
          <a:bodyPr lIns="0" rIns="0"/>
          <a:lstStyle/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учредителями</a:t>
            </a: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3314700" y="4548188"/>
            <a:ext cx="5564188" cy="2095500"/>
          </a:xfrm>
          <a:prstGeom prst="rect">
            <a:avLst/>
          </a:prstGeom>
          <a:ln>
            <a:solidFill>
              <a:srgbClr val="77933C"/>
            </a:solidFill>
          </a:ln>
        </p:spPr>
        <p:txBody>
          <a:bodyPr lIns="0" rIns="0"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  <a:defRPr/>
            </a:pPr>
            <a:endParaRPr lang="ru-RU" dirty="0" smtClean="0">
              <a:latin typeface="Times New Roman"/>
              <a:cs typeface="Times New Roman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dirty="0" smtClean="0">
                <a:latin typeface="Times New Roman"/>
                <a:cs typeface="Times New Roman"/>
              </a:rPr>
              <a:t>По поводу внесения единовременных или регулярных взносов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dirty="0" smtClean="0">
                <a:latin typeface="Times New Roman"/>
                <a:cs typeface="Times New Roman"/>
              </a:rPr>
              <a:t>Государственного задания, сметного финансирования</a:t>
            </a:r>
            <a:endParaRPr lang="ru-RU" dirty="0">
              <a:latin typeface="Times New Roman"/>
              <a:cs typeface="Times New Roman"/>
            </a:endParaRPr>
          </a:p>
          <a:p>
            <a:pPr algn="ctr">
              <a:defRPr/>
            </a:pPr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130058" name="Содержимое 5" descr="1.JPG"/>
          <p:cNvPicPr>
            <a:picLocks noGrp="1" noChangeAspect="1"/>
          </p:cNvPicPr>
          <p:nvPr>
            <p:ph idx="1"/>
          </p:nvPr>
        </p:nvPicPr>
        <p:blipFill>
          <a:blip r:embed="rId5"/>
          <a:srcRect l="392" t="-2319" b="23"/>
          <a:stretch>
            <a:fillRect/>
          </a:stretch>
        </p:blipFill>
        <p:spPr>
          <a:xfrm>
            <a:off x="381000" y="4548188"/>
            <a:ext cx="2740025" cy="2095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Заголовок 1"/>
          <p:cNvSpPr>
            <a:spLocks noGrp="1"/>
          </p:cNvSpPr>
          <p:nvPr>
            <p:ph type="title"/>
          </p:nvPr>
        </p:nvSpPr>
        <p:spPr>
          <a:xfrm>
            <a:off x="468313" y="282575"/>
            <a:ext cx="8229600" cy="431800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Финансовые отношения некоммерческой организации</a:t>
            </a:r>
          </a:p>
        </p:txBody>
      </p:sp>
      <p:sp>
        <p:nvSpPr>
          <p:cNvPr id="131075" name="Объект 2"/>
          <p:cNvSpPr txBox="1">
            <a:spLocks/>
          </p:cNvSpPr>
          <p:nvPr/>
        </p:nvSpPr>
        <p:spPr bwMode="auto">
          <a:xfrm>
            <a:off x="3552825" y="2085975"/>
            <a:ext cx="5033963" cy="949325"/>
          </a:xfrm>
          <a:prstGeom prst="rect">
            <a:avLst/>
          </a:prstGeom>
          <a:noFill/>
          <a:ln w="9525">
            <a:solidFill>
              <a:srgbClr val="77933C"/>
            </a:solidFill>
            <a:miter lim="800000"/>
            <a:headEnd/>
            <a:tailEnd/>
          </a:ln>
        </p:spPr>
        <p:txBody>
          <a:bodyPr lIns="0" rIns="0"/>
          <a:lstStyle/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поводу получения финансовой помощи в форме пожертвований, грантов, спонсорских взносов</a:t>
            </a:r>
          </a:p>
          <a:p>
            <a:pPr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endParaRPr lang="ru-RU" sz="20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1076" name="Содержимое 12" descr="4.jpg"/>
          <p:cNvPicPr>
            <a:picLocks noChangeAspect="1"/>
          </p:cNvPicPr>
          <p:nvPr/>
        </p:nvPicPr>
        <p:blipFill>
          <a:blip r:embed="rId3"/>
          <a:srcRect l="23936" t="26086" r="30112" b="21881"/>
          <a:stretch>
            <a:fillRect/>
          </a:stretch>
        </p:blipFill>
        <p:spPr bwMode="auto">
          <a:xfrm>
            <a:off x="8278813" y="3240088"/>
            <a:ext cx="6159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3552825" y="3240088"/>
            <a:ext cx="5033963" cy="1527175"/>
          </a:xfrm>
          <a:prstGeom prst="rect">
            <a:avLst/>
          </a:prstGeom>
          <a:ln>
            <a:solidFill>
              <a:srgbClr val="77933C"/>
            </a:solidFill>
          </a:ln>
        </p:spPr>
        <p:txBody>
          <a:bodyPr lIns="0" rIns="0"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  <a:defRPr/>
            </a:pPr>
            <a:endParaRPr lang="ru-RU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По поводу предоставления кредитов, погашения и обслуживания долговых обязательств</a:t>
            </a:r>
            <a:endParaRPr lang="ru-RU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131078" name="Объект 2"/>
          <p:cNvSpPr txBox="1">
            <a:spLocks/>
          </p:cNvSpPr>
          <p:nvPr/>
        </p:nvSpPr>
        <p:spPr bwMode="auto">
          <a:xfrm>
            <a:off x="704850" y="1276350"/>
            <a:ext cx="7881938" cy="555625"/>
          </a:xfrm>
          <a:prstGeom prst="rect">
            <a:avLst/>
          </a:prstGeom>
          <a:noFill/>
          <a:ln w="9525">
            <a:solidFill>
              <a:srgbClr val="77933C"/>
            </a:solidFill>
            <a:miter lim="800000"/>
            <a:headEnd/>
            <a:tailEnd/>
          </a:ln>
        </p:spPr>
        <p:txBody>
          <a:bodyPr lIns="0" rIns="0"/>
          <a:lstStyle/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другими организациями и физическими лицами</a:t>
            </a:r>
          </a:p>
        </p:txBody>
      </p:sp>
      <p:pic>
        <p:nvPicPr>
          <p:cNvPr id="131079" name="Содержимое 3" descr="22.jpg"/>
          <p:cNvPicPr>
            <a:picLocks noChangeAspect="1"/>
          </p:cNvPicPr>
          <p:nvPr/>
        </p:nvPicPr>
        <p:blipFill>
          <a:blip r:embed="rId4"/>
          <a:srcRect t="32" b="-365"/>
          <a:stretch>
            <a:fillRect/>
          </a:stretch>
        </p:blipFill>
        <p:spPr bwMode="auto">
          <a:xfrm>
            <a:off x="704850" y="2085975"/>
            <a:ext cx="2655888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704850" y="5106988"/>
            <a:ext cx="7881938" cy="1328737"/>
          </a:xfrm>
          <a:prstGeom prst="rect">
            <a:avLst/>
          </a:prstGeom>
          <a:ln>
            <a:solidFill>
              <a:srgbClr val="77933C"/>
            </a:solidFill>
          </a:ln>
        </p:spPr>
        <p:txBody>
          <a:bodyPr lIns="0" rIns="0"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  <a:defRPr/>
            </a:pPr>
            <a:r>
              <a:rPr lang="ru-RU" dirty="0" smtClean="0">
                <a:latin typeface="Times New Roman"/>
                <a:cs typeface="Times New Roman"/>
              </a:rPr>
              <a:t>По поводу получения страховых возмещений, дивидендов, процентов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dirty="0" smtClean="0">
                <a:latin typeface="Times New Roman"/>
                <a:cs typeface="Times New Roman"/>
              </a:rPr>
              <a:t>По поводу получения доходов от предпринимательской и иной, приносящей доход деятельности</a:t>
            </a:r>
            <a:endParaRPr lang="ru-RU" dirty="0">
              <a:latin typeface="Times New Roman"/>
              <a:cs typeface="Times New Roman"/>
            </a:endParaRPr>
          </a:p>
          <a:p>
            <a:pPr>
              <a:defRPr/>
            </a:pPr>
            <a:endParaRPr lang="ru-RU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193675" y="88900"/>
            <a:ext cx="8770938" cy="431800"/>
          </a:xfrm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Финансовые отношения некоммерческих организации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68313" y="758825"/>
            <a:ext cx="8496300" cy="554038"/>
          </a:xfrm>
          <a:prstGeom prst="rect">
            <a:avLst/>
          </a:prstGeom>
          <a:ln>
            <a:solidFill>
              <a:srgbClr val="77933C"/>
            </a:solidFill>
          </a:ln>
        </p:spPr>
        <p:txBody>
          <a:bodyPr lIns="0" rIns="0"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  <a:defRPr/>
            </a:pPr>
            <a:r>
              <a:rPr lang="ru-RU" b="1" dirty="0" smtClean="0">
                <a:latin typeface="Times New Roman"/>
                <a:cs typeface="Times New Roman"/>
              </a:rPr>
              <a:t>С органами государственной власти и местного самоуправления</a:t>
            </a:r>
            <a:endParaRPr lang="ru-RU" b="1" dirty="0">
              <a:latin typeface="Times New Roman"/>
              <a:cs typeface="Times New Roman"/>
            </a:endParaRPr>
          </a:p>
          <a:p>
            <a:pPr>
              <a:defRPr/>
            </a:pPr>
            <a:endParaRPr lang="ru-RU" b="1" dirty="0">
              <a:latin typeface="Times New Roman"/>
              <a:cs typeface="Times New Roman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402013" y="3509963"/>
            <a:ext cx="5562600" cy="752475"/>
          </a:xfrm>
          <a:prstGeom prst="rect">
            <a:avLst/>
          </a:prstGeom>
          <a:ln>
            <a:solidFill>
              <a:srgbClr val="77933C"/>
            </a:solidFill>
          </a:ln>
        </p:spPr>
        <p:txBody>
          <a:bodyPr lIns="0" rIns="0"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  <a:defRPr/>
            </a:pPr>
            <a:r>
              <a:rPr lang="ru-RU" dirty="0" smtClean="0">
                <a:latin typeface="Times New Roman"/>
                <a:cs typeface="Times New Roman"/>
              </a:rPr>
              <a:t>По поводу уплаты обязательных платежей в бюджетную систему</a:t>
            </a:r>
          </a:p>
          <a:p>
            <a:pPr algn="ctr">
              <a:defRPr/>
            </a:pP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3402013" y="1497013"/>
            <a:ext cx="5562600" cy="977900"/>
          </a:xfrm>
          <a:prstGeom prst="rect">
            <a:avLst/>
          </a:prstGeom>
          <a:ln>
            <a:solidFill>
              <a:srgbClr val="77933C"/>
            </a:solidFill>
          </a:ln>
        </p:spPr>
        <p:txBody>
          <a:bodyPr lIns="0" rIns="0"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  <a:defRPr/>
            </a:pPr>
            <a:r>
              <a:rPr lang="ru-RU" dirty="0" smtClean="0">
                <a:latin typeface="Times New Roman"/>
                <a:cs typeface="Times New Roman"/>
              </a:rPr>
              <a:t>По поводу получения государственной финансовой поддержки в форме бюджетных ассигнований</a:t>
            </a:r>
            <a:endParaRPr lang="ru-RU" dirty="0">
              <a:latin typeface="Times New Roman"/>
              <a:cs typeface="Times New Roman"/>
            </a:endParaRPr>
          </a:p>
          <a:p>
            <a:pPr>
              <a:defRPr/>
            </a:pP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1031" name="Объект 2"/>
          <p:cNvSpPr txBox="1">
            <a:spLocks/>
          </p:cNvSpPr>
          <p:nvPr/>
        </p:nvSpPr>
        <p:spPr bwMode="auto">
          <a:xfrm>
            <a:off x="3402013" y="2614613"/>
            <a:ext cx="5562600" cy="765175"/>
          </a:xfrm>
          <a:prstGeom prst="rect">
            <a:avLst/>
          </a:prstGeom>
          <a:noFill/>
          <a:ln w="9525">
            <a:solidFill>
              <a:srgbClr val="77933C"/>
            </a:solidFill>
            <a:miter lim="800000"/>
            <a:headEnd/>
            <a:tailEnd/>
          </a:ln>
        </p:spPr>
        <p:txBody>
          <a:bodyPr lIns="0" rIns="0"/>
          <a:lstStyle/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поводу оплаты государственных и муниципальных заказов, налоговых льгот</a:t>
            </a:r>
          </a:p>
        </p:txBody>
      </p:sp>
      <p:pic>
        <p:nvPicPr>
          <p:cNvPr id="1032" name="Содержимое 6" descr="555.jpg"/>
          <p:cNvPicPr>
            <a:picLocks noGrp="1" noChangeAspect="1"/>
          </p:cNvPicPr>
          <p:nvPr>
            <p:ph idx="1"/>
          </p:nvPr>
        </p:nvPicPr>
        <p:blipFill>
          <a:blip r:embed="rId4"/>
          <a:srcRect t="-468" b="2313"/>
          <a:stretch>
            <a:fillRect/>
          </a:stretch>
        </p:blipFill>
        <p:spPr>
          <a:xfrm>
            <a:off x="468313" y="1485900"/>
            <a:ext cx="2740025" cy="2776538"/>
          </a:xfrm>
        </p:spPr>
      </p:pic>
      <p:sp>
        <p:nvSpPr>
          <p:cNvPr id="1033" name="Объект 2"/>
          <p:cNvSpPr txBox="1">
            <a:spLocks/>
          </p:cNvSpPr>
          <p:nvPr/>
        </p:nvSpPr>
        <p:spPr bwMode="auto">
          <a:xfrm>
            <a:off x="468313" y="4383088"/>
            <a:ext cx="84963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Основные виды обязательных платежей:</a:t>
            </a:r>
          </a:p>
        </p:txBody>
      </p:sp>
      <p:graphicFrame>
        <p:nvGraphicFramePr>
          <p:cNvPr id="1026" name="Диаграмма 3"/>
          <p:cNvGraphicFramePr>
            <a:graphicFrameLocks/>
          </p:cNvGraphicFramePr>
          <p:nvPr/>
        </p:nvGraphicFramePr>
        <p:xfrm>
          <a:off x="2087563" y="4776788"/>
          <a:ext cx="5510212" cy="2081212"/>
        </p:xfrm>
        <a:graphic>
          <a:graphicData uri="http://schemas.openxmlformats.org/presentationml/2006/ole">
            <p:oleObj spid="_x0000_s1026" r:id="rId5" imgW="5505165" imgH="2085013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238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dirty="0" smtClean="0">
                <a:latin typeface="Times New Roman"/>
                <a:cs typeface="Times New Roman"/>
              </a:rPr>
              <a:t>Различия коммерческих и некоммерческих организаций</a:t>
            </a:r>
            <a:endParaRPr lang="ru-RU" sz="2400" b="1" dirty="0">
              <a:latin typeface="Times New Roman"/>
              <a:cs typeface="Times New Roman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46050" y="544513"/>
          <a:ext cx="8847266" cy="40233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45543"/>
                <a:gridCol w="1499622"/>
                <a:gridCol w="1744769"/>
                <a:gridCol w="515733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№</a:t>
                      </a:r>
                      <a:endParaRPr lang="ru-RU" sz="1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Критерии</a:t>
                      </a:r>
                      <a:endParaRPr lang="ru-RU" sz="1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Коммерческие организации</a:t>
                      </a:r>
                      <a:endParaRPr lang="ru-RU" sz="1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Некоммерческие организации</a:t>
                      </a:r>
                      <a:endParaRPr lang="ru-RU" sz="1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ru-RU" sz="18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Цель деятельности</a:t>
                      </a:r>
                      <a:endParaRPr lang="ru-RU" sz="1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Извлечение прибыли</a:t>
                      </a:r>
                      <a:endParaRPr lang="ru-RU" sz="1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Производство социально-значимых товаров и услуг</a:t>
                      </a:r>
                      <a:endParaRPr lang="ru-RU" sz="1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ru-RU" sz="1800" b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Возможность</a:t>
                      </a:r>
                      <a:r>
                        <a:rPr lang="ru-RU" sz="1800" baseline="0" dirty="0" smtClean="0">
                          <a:latin typeface="Times New Roman"/>
                          <a:cs typeface="Times New Roman"/>
                        </a:rPr>
                        <a:t> распределения прибыли </a:t>
                      </a:r>
                      <a:endParaRPr lang="ru-RU" sz="1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Распределяет прибыль между участниками </a:t>
                      </a:r>
                      <a:endParaRPr lang="ru-RU" sz="1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Не распределяет прибыль между</a:t>
                      </a:r>
                      <a:r>
                        <a:rPr lang="ru-RU" sz="1800" baseline="0" dirty="0" smtClean="0">
                          <a:latin typeface="Times New Roman"/>
                          <a:cs typeface="Times New Roman"/>
                        </a:rPr>
                        <a:t> участниками</a:t>
                      </a:r>
                      <a:endParaRPr lang="ru-RU" sz="1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lang="ru-RU" sz="18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Источник функциони-рования</a:t>
                      </a:r>
                      <a:endParaRPr lang="ru-RU" sz="1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Получаемая прибыль</a:t>
                      </a:r>
                      <a:endParaRPr lang="ru-RU" sz="1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Целевое финансирование, доходы от предпринимательской и иной, приносящей</a:t>
                      </a:r>
                      <a:r>
                        <a:rPr lang="ru-RU" sz="1800" baseline="0" dirty="0" smtClean="0">
                          <a:latin typeface="Times New Roman"/>
                          <a:cs typeface="Times New Roman"/>
                        </a:rPr>
                        <a:t> доход </a:t>
                      </a: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деятельности,</a:t>
                      </a:r>
                      <a:r>
                        <a:rPr lang="ru-RU" sz="1800" baseline="0" dirty="0" smtClean="0">
                          <a:latin typeface="Times New Roman"/>
                          <a:cs typeface="Times New Roman"/>
                        </a:rPr>
                        <a:t> если такая деятельность разрешена законодательством</a:t>
                      </a:r>
                      <a:endParaRPr lang="ru-RU" sz="1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4</a:t>
                      </a:r>
                      <a:endParaRPr lang="ru-RU" sz="18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Правоспособность</a:t>
                      </a:r>
                      <a:endParaRPr lang="ru-RU" sz="1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Общая</a:t>
                      </a:r>
                      <a:endParaRPr lang="ru-RU" sz="1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Специальная</a:t>
                      </a:r>
                      <a:endParaRPr lang="ru-RU" sz="1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5991" y="5746802"/>
            <a:ext cx="8713033" cy="1025101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Специальная правоспособность  – способность иметь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соответствующие целям деятельности, предусмотренные в учредительных документах, и нести связанные с этой деятельностью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5991" y="4719331"/>
            <a:ext cx="8847266" cy="809401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правоспособность – способность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права и нести обязанности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необходимые для осуществления любых видов деятельности, не запрещенных законом</a:t>
            </a:r>
          </a:p>
        </p:txBody>
      </p:sp>
      <p:pic>
        <p:nvPicPr>
          <p:cNvPr id="132129" name="Содержимое 5" descr="1.jpeg"/>
          <p:cNvPicPr>
            <a:picLocks noChangeAspect="1"/>
          </p:cNvPicPr>
          <p:nvPr/>
        </p:nvPicPr>
        <p:blipFill>
          <a:blip r:embed="rId2"/>
          <a:srcRect l="22736" t="1913" r="22908" b="8081"/>
          <a:stretch>
            <a:fillRect/>
          </a:stretch>
        </p:blipFill>
        <p:spPr bwMode="auto">
          <a:xfrm>
            <a:off x="8570913" y="5854700"/>
            <a:ext cx="61595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Заголовок 1"/>
          <p:cNvSpPr>
            <a:spLocks noGrp="1"/>
          </p:cNvSpPr>
          <p:nvPr>
            <p:ph type="title"/>
          </p:nvPr>
        </p:nvSpPr>
        <p:spPr>
          <a:xfrm>
            <a:off x="322263" y="1281113"/>
            <a:ext cx="8715375" cy="642937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Финансовые ресурсы НКО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81038" y="2543175"/>
            <a:ext cx="3321050" cy="8683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7793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rPr>
              <a:t>Денежные доходы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11200" y="3692525"/>
            <a:ext cx="3313113" cy="7207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7793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rPr>
              <a:t>Поступления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11200" y="4762500"/>
            <a:ext cx="3313113" cy="7207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7793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rPr>
              <a:t>Накопления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1597025" y="3443288"/>
            <a:ext cx="1500188" cy="261937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1597025" y="4418013"/>
            <a:ext cx="1500188" cy="344487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11200" y="5575300"/>
            <a:ext cx="7723188" cy="985838"/>
          </a:xfrm>
          <a:prstGeom prst="roundRect">
            <a:avLst/>
          </a:prstGeom>
          <a:solidFill>
            <a:srgbClr val="10F1FC">
              <a:alpha val="50000"/>
            </a:srgbClr>
          </a:solidFill>
          <a:ln>
            <a:solidFill>
              <a:srgbClr val="10F1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rPr>
              <a:t>Используемые для осуществления и расширения уставной деятельности организации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899025" y="2543175"/>
            <a:ext cx="3535363" cy="14160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rPr>
              <a:t>Привлеченные НКО от других субъектов экономики на правах собственности или распоряжения, либо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899025" y="4014788"/>
            <a:ext cx="3535363" cy="1468437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10F1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rPr>
              <a:t>полученные в результате не запрещенной законодательством предпринимательской деятельности</a:t>
            </a:r>
          </a:p>
        </p:txBody>
      </p:sp>
      <p:cxnSp>
        <p:nvCxnSpPr>
          <p:cNvPr id="28" name="Скругленная соединительная линия 27"/>
          <p:cNvCxnSpPr/>
          <p:nvPr/>
        </p:nvCxnSpPr>
        <p:spPr>
          <a:xfrm flipV="1">
            <a:off x="4002088" y="3062288"/>
            <a:ext cx="896937" cy="77946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681038" y="1889125"/>
            <a:ext cx="7745412" cy="573088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rPr>
              <a:t>Являются материальными носителями финансовых отношении</a:t>
            </a:r>
          </a:p>
        </p:txBody>
      </p:sp>
      <p:pic>
        <p:nvPicPr>
          <p:cNvPr id="133133" name="Содержимое 5" descr="1.jpeg"/>
          <p:cNvPicPr>
            <a:picLocks noChangeAspect="1"/>
          </p:cNvPicPr>
          <p:nvPr/>
        </p:nvPicPr>
        <p:blipFill>
          <a:blip r:embed="rId2"/>
          <a:srcRect l="22736" t="1913" r="22908" b="8081"/>
          <a:stretch>
            <a:fillRect/>
          </a:stretch>
        </p:blipFill>
        <p:spPr bwMode="auto">
          <a:xfrm>
            <a:off x="8231188" y="527050"/>
            <a:ext cx="893762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азвание 4"/>
          <p:cNvSpPr txBox="1">
            <a:spLocks/>
          </p:cNvSpPr>
          <p:nvPr/>
        </p:nvSpPr>
        <p:spPr>
          <a:xfrm>
            <a:off x="481013" y="136525"/>
            <a:ext cx="8229600" cy="911225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dirty="0" smtClean="0">
                <a:latin typeface="Times New Roman"/>
                <a:cs typeface="Times New Roman"/>
              </a:rPr>
              <a:t>Для обеспечения своей деятельности организации необходимы финансовые ресурсы</a:t>
            </a:r>
            <a:endParaRPr lang="ru-RU"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Заголовок 1"/>
          <p:cNvSpPr>
            <a:spLocks noGrp="1"/>
          </p:cNvSpPr>
          <p:nvPr>
            <p:ph type="title"/>
          </p:nvPr>
        </p:nvSpPr>
        <p:spPr>
          <a:xfrm>
            <a:off x="0" y="571500"/>
            <a:ext cx="8858250" cy="357188"/>
          </a:xfrm>
        </p:spPr>
        <p:txBody>
          <a:bodyPr/>
          <a:lstStyle/>
          <a:p>
            <a:pPr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Признаки финансовых ресурсов НКО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8588" y="2373313"/>
            <a:ext cx="1438275" cy="27559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rPr>
              <a:t>Денежная форма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13313" y="2373313"/>
            <a:ext cx="2776537" cy="2755900"/>
          </a:xfrm>
          <a:prstGeom prst="rect">
            <a:avLst/>
          </a:prstGeom>
          <a:noFill/>
          <a:ln>
            <a:solidFill>
              <a:srgbClr val="D99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rPr>
              <a:t>Источники финансовых ресурсов и принципы их формирования зависят от организационно-правовой формы и вида предоставляемых услуг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2738438" y="1214438"/>
            <a:ext cx="3357562" cy="1004887"/>
          </a:xfrm>
          <a:prstGeom prst="downArrow">
            <a:avLst>
              <a:gd name="adj1" fmla="val 50000"/>
              <a:gd name="adj2" fmla="val 4799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D99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982913" y="2373313"/>
            <a:ext cx="1785937" cy="2755900"/>
          </a:xfrm>
          <a:prstGeom prst="rect">
            <a:avLst/>
          </a:prstGeom>
          <a:noFill/>
          <a:ln>
            <a:solidFill>
              <a:srgbClr val="D99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rPr>
              <a:t>Наличие собственника, либо распорядителя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82638" y="2219325"/>
            <a:ext cx="7466012" cy="3124200"/>
          </a:xfrm>
          <a:prstGeom prst="rect">
            <a:avLst/>
          </a:prstGeom>
          <a:noFill/>
          <a:ln>
            <a:solidFill>
              <a:srgbClr val="D99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rgbClr val="FF0000"/>
              </a:solidFill>
              <a:latin typeface="Times New Roman" charset="0"/>
              <a:ea typeface="Arial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Содержимое 2"/>
          <p:cNvSpPr>
            <a:spLocks noGrp="1"/>
          </p:cNvSpPr>
          <p:nvPr>
            <p:ph idx="4294967295"/>
          </p:nvPr>
        </p:nvSpPr>
        <p:spPr>
          <a:xfrm>
            <a:off x="541338" y="504825"/>
            <a:ext cx="8180387" cy="5788025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 algn="ctr">
              <a:buFontTx/>
              <a:buNone/>
              <a:defRPr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Пожертвование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ru-RU" sz="2400" b="1" dirty="0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>дарение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вещи или права в общеполезных целях (т.е. нельзя пожертвовать работы или услуги).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Пожертвования, как правило, делаются гражданам, лечебным, воспитательным, благотворительным, научным и учебным учреждениям, учреждениям социальной защиты, фондам, музеям и другим учреждениям культуры, общественным и религиозным организациям. 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rgbClr val="000000"/>
                </a:solidFill>
              </a:rPr>
              <a:t>  </a:t>
            </a:r>
            <a:endParaRPr lang="ru-RU" sz="2400" dirty="0">
              <a:solidFill>
                <a:srgbClr val="000000"/>
              </a:solidFill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endParaRPr lang="ru-RU" sz="2400" dirty="0" smtClean="0">
              <a:solidFill>
                <a:srgbClr val="000000"/>
              </a:solidFill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endParaRPr lang="ru-RU" sz="2400" dirty="0">
              <a:solidFill>
                <a:srgbClr val="000000"/>
              </a:solidFill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endParaRPr lang="ru-RU" sz="2400" dirty="0" smtClean="0">
              <a:solidFill>
                <a:srgbClr val="000000"/>
              </a:solidFill>
            </a:endParaRPr>
          </a:p>
        </p:txBody>
      </p:sp>
      <p:pic>
        <p:nvPicPr>
          <p:cNvPr id="136195" name="Изображение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975" y="4052888"/>
            <a:ext cx="1819275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6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7163" y="4127500"/>
            <a:ext cx="2670175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Прямоугольник 2"/>
          <p:cNvSpPr>
            <a:spLocks noChangeArrowheads="1"/>
          </p:cNvSpPr>
          <p:nvPr/>
        </p:nvSpPr>
        <p:spPr bwMode="auto">
          <a:xfrm>
            <a:off x="579438" y="260350"/>
            <a:ext cx="8010525" cy="3048000"/>
          </a:xfrm>
          <a:prstGeom prst="rect">
            <a:avLst/>
          </a:prstGeom>
          <a:noFill/>
          <a:ln w="9525">
            <a:solidFill>
              <a:srgbClr val="E46C0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>
              <a:solidFill>
                <a:srgbClr val="E46C0A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>Благотворительность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- это добровольная деятельность граждан и юридических лиц по </a:t>
            </a:r>
            <a:r>
              <a:rPr lang="ru-RU" sz="2400" b="1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>бескорыстной (безвозмездной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или на льготных условиях) передаче гражданам или юридическим лицам имущества, в том числе денежных средств, бескорыстному выполнению работ, предоставлению услуг, оказанию иной поддержки</a:t>
            </a:r>
          </a:p>
        </p:txBody>
      </p:sp>
      <p:pic>
        <p:nvPicPr>
          <p:cNvPr id="137219" name="Изображение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438" y="3382963"/>
            <a:ext cx="3902075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0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1513" y="3308350"/>
            <a:ext cx="4108450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3"/>
          <p:cNvGrpSpPr>
            <a:grpSpLocks/>
          </p:cNvGrpSpPr>
          <p:nvPr/>
        </p:nvGrpSpPr>
        <p:grpSpPr bwMode="auto">
          <a:xfrm>
            <a:off x="142875" y="142875"/>
            <a:ext cx="8786813" cy="6572250"/>
            <a:chOff x="1125" y="7939"/>
            <a:chExt cx="10290" cy="7137"/>
          </a:xfrm>
        </p:grpSpPr>
        <p:sp>
          <p:nvSpPr>
            <p:cNvPr id="500" name="Поле 500"/>
            <p:cNvSpPr txBox="1">
              <a:spLocks noChangeArrowheads="1"/>
            </p:cNvSpPr>
            <p:nvPr/>
          </p:nvSpPr>
          <p:spPr bwMode="auto">
            <a:xfrm>
              <a:off x="2400" y="7939"/>
              <a:ext cx="7830" cy="479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b="1" dirty="0">
                  <a:latin typeface="Calibri" pitchFamily="34" charset="0"/>
                </a:rPr>
                <a:t>Группы финансовых отношений коммерческих организаций</a:t>
              </a:r>
              <a:endParaRPr lang="ru-RU" b="1" dirty="0">
                <a:latin typeface="Arial" pitchFamily="34" charset="0"/>
              </a:endParaRPr>
            </a:p>
          </p:txBody>
        </p:sp>
        <p:grpSp>
          <p:nvGrpSpPr>
            <p:cNvPr id="7174" name="Группа 515"/>
            <p:cNvGrpSpPr>
              <a:grpSpLocks/>
            </p:cNvGrpSpPr>
            <p:nvPr/>
          </p:nvGrpSpPr>
          <p:grpSpPr bwMode="auto">
            <a:xfrm>
              <a:off x="1125" y="9175"/>
              <a:ext cx="10290" cy="1884"/>
              <a:chOff x="0" y="0"/>
              <a:chExt cx="65341" cy="11620"/>
            </a:xfrm>
          </p:grpSpPr>
          <p:sp>
            <p:nvSpPr>
              <p:cNvPr id="501" name="Поле 501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1525" cy="11620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ru-RU" sz="1600" dirty="0">
                    <a:latin typeface="Calibri" pitchFamily="34" charset="0"/>
                  </a:rPr>
                  <a:t>Финансовые отношения фирмы с другими субъектами хозяйствования</a:t>
                </a:r>
                <a:endParaRPr lang="ru-RU" sz="1600" dirty="0">
                  <a:latin typeface="Arial" pitchFamily="34" charset="0"/>
                </a:endParaRPr>
              </a:p>
            </p:txBody>
          </p:sp>
          <p:sp>
            <p:nvSpPr>
              <p:cNvPr id="502" name="Поле 502"/>
              <p:cNvSpPr txBox="1">
                <a:spLocks noChangeArrowheads="1"/>
              </p:cNvSpPr>
              <p:nvPr/>
            </p:nvSpPr>
            <p:spPr bwMode="auto">
              <a:xfrm>
                <a:off x="13811" y="0"/>
                <a:ext cx="11430" cy="11620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ru-RU" sz="1600">
                    <a:latin typeface="Calibri" pitchFamily="34" charset="0"/>
                  </a:rPr>
                  <a:t>Финансовые отношения организаций с бюджетной системой</a:t>
                </a:r>
                <a:endParaRPr lang="ru-RU" sz="1600">
                  <a:latin typeface="Arial" pitchFamily="34" charset="0"/>
                </a:endParaRPr>
              </a:p>
            </p:txBody>
          </p:sp>
          <p:sp>
            <p:nvSpPr>
              <p:cNvPr id="503" name="Поле 503"/>
              <p:cNvSpPr txBox="1">
                <a:spLocks noChangeArrowheads="1"/>
              </p:cNvSpPr>
              <p:nvPr/>
            </p:nvSpPr>
            <p:spPr bwMode="auto">
              <a:xfrm>
                <a:off x="28194" y="0"/>
                <a:ext cx="10858" cy="11620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ru-RU" sz="1600">
                    <a:latin typeface="Calibri" pitchFamily="34" charset="0"/>
                  </a:rPr>
                  <a:t>Финансовые отношения организаций с финансово-кредитной системой</a:t>
                </a:r>
                <a:endParaRPr lang="ru-RU" sz="1600">
                  <a:latin typeface="Arial" pitchFamily="34" charset="0"/>
                </a:endParaRPr>
              </a:p>
            </p:txBody>
          </p:sp>
          <p:sp>
            <p:nvSpPr>
              <p:cNvPr id="504" name="Поле 504"/>
              <p:cNvSpPr txBox="1">
                <a:spLocks noChangeArrowheads="1"/>
              </p:cNvSpPr>
              <p:nvPr/>
            </p:nvSpPr>
            <p:spPr bwMode="auto">
              <a:xfrm>
                <a:off x="41338" y="0"/>
                <a:ext cx="10478" cy="11620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ru-RU" sz="1600">
                    <a:latin typeface="Calibri" pitchFamily="34" charset="0"/>
                  </a:rPr>
                  <a:t>Финансовые отношения внутри разных объединений предприятий</a:t>
                </a:r>
              </a:p>
              <a:p>
                <a:pPr>
                  <a:defRPr/>
                </a:pPr>
                <a:endParaRPr lang="ru-RU" sz="1600">
                  <a:latin typeface="Arial" pitchFamily="34" charset="0"/>
                </a:endParaRPr>
              </a:p>
            </p:txBody>
          </p:sp>
          <p:sp>
            <p:nvSpPr>
              <p:cNvPr id="507" name="Поле 507"/>
              <p:cNvSpPr txBox="1">
                <a:spLocks noChangeArrowheads="1"/>
              </p:cNvSpPr>
              <p:nvPr/>
            </p:nvSpPr>
            <p:spPr bwMode="auto">
              <a:xfrm>
                <a:off x="54483" y="0"/>
                <a:ext cx="10858" cy="11620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ru-RU" sz="1600">
                    <a:latin typeface="Calibri" pitchFamily="34" charset="0"/>
                  </a:rPr>
                  <a:t>Финансовые отношения внутри самой организации</a:t>
                </a:r>
                <a:endParaRPr lang="ru-RU" sz="1600">
                  <a:latin typeface="Arial" pitchFamily="34" charset="0"/>
                </a:endParaRPr>
              </a:p>
            </p:txBody>
          </p:sp>
        </p:grpSp>
        <p:grpSp>
          <p:nvGrpSpPr>
            <p:cNvPr id="7175" name="Группа 514"/>
            <p:cNvGrpSpPr>
              <a:grpSpLocks/>
            </p:cNvGrpSpPr>
            <p:nvPr/>
          </p:nvGrpSpPr>
          <p:grpSpPr bwMode="auto">
            <a:xfrm>
              <a:off x="1980" y="8418"/>
              <a:ext cx="8625" cy="757"/>
              <a:chOff x="0" y="0"/>
              <a:chExt cx="54768" cy="4667"/>
            </a:xfrm>
          </p:grpSpPr>
          <p:sp>
            <p:nvSpPr>
              <p:cNvPr id="508" name="Прямая соединительная линия 508"/>
              <p:cNvSpPr>
                <a:spLocks noChangeShapeType="1"/>
              </p:cNvSpPr>
              <p:nvPr/>
            </p:nvSpPr>
            <p:spPr bwMode="auto">
              <a:xfrm>
                <a:off x="1" y="2191"/>
                <a:ext cx="54763" cy="0"/>
              </a:xfrm>
              <a:prstGeom prst="line">
                <a:avLst/>
              </a:prstGeom>
              <a:noFill/>
              <a:ln w="28575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cxnSp>
            <p:nvCxnSpPr>
              <p:cNvPr id="509" name="Прямая со стрелкой 509"/>
              <p:cNvCxnSpPr>
                <a:cxnSpLocks noChangeShapeType="1"/>
              </p:cNvCxnSpPr>
              <p:nvPr/>
            </p:nvCxnSpPr>
            <p:spPr bwMode="auto">
              <a:xfrm>
                <a:off x="1" y="2191"/>
                <a:ext cx="0" cy="2476"/>
              </a:xfrm>
              <a:prstGeom prst="straightConnector1">
                <a:avLst/>
              </a:prstGeom>
              <a:noFill/>
              <a:ln w="28575">
                <a:solidFill>
                  <a:schemeClr val="accent2">
                    <a:lumMod val="75000"/>
                  </a:schemeClr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10" name="Прямая со стрелкой 510"/>
              <p:cNvCxnSpPr>
                <a:cxnSpLocks noChangeShapeType="1"/>
              </p:cNvCxnSpPr>
              <p:nvPr/>
            </p:nvCxnSpPr>
            <p:spPr bwMode="auto">
              <a:xfrm>
                <a:off x="14002" y="2191"/>
                <a:ext cx="0" cy="2476"/>
              </a:xfrm>
              <a:prstGeom prst="straightConnector1">
                <a:avLst/>
              </a:prstGeom>
              <a:noFill/>
              <a:ln w="28575">
                <a:solidFill>
                  <a:schemeClr val="accent2">
                    <a:lumMod val="75000"/>
                  </a:schemeClr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11" name="Прямая со стрелкой 511"/>
              <p:cNvCxnSpPr>
                <a:cxnSpLocks noChangeShapeType="1"/>
              </p:cNvCxnSpPr>
              <p:nvPr/>
            </p:nvCxnSpPr>
            <p:spPr bwMode="auto">
              <a:xfrm>
                <a:off x="28003" y="2"/>
                <a:ext cx="0" cy="4666"/>
              </a:xfrm>
              <a:prstGeom prst="straightConnector1">
                <a:avLst/>
              </a:prstGeom>
              <a:noFill/>
              <a:ln w="28575">
                <a:solidFill>
                  <a:schemeClr val="accent2">
                    <a:lumMod val="75000"/>
                  </a:schemeClr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12" name="Прямая со стрелкой 512"/>
              <p:cNvCxnSpPr>
                <a:cxnSpLocks noChangeShapeType="1"/>
              </p:cNvCxnSpPr>
              <p:nvPr/>
            </p:nvCxnSpPr>
            <p:spPr bwMode="auto">
              <a:xfrm>
                <a:off x="41236" y="2191"/>
                <a:ext cx="0" cy="2476"/>
              </a:xfrm>
              <a:prstGeom prst="straightConnector1">
                <a:avLst/>
              </a:prstGeom>
              <a:noFill/>
              <a:ln w="28575">
                <a:solidFill>
                  <a:schemeClr val="accent2">
                    <a:lumMod val="75000"/>
                  </a:schemeClr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13" name="Прямая со стрелкой 513"/>
              <p:cNvCxnSpPr>
                <a:cxnSpLocks noChangeShapeType="1"/>
              </p:cNvCxnSpPr>
              <p:nvPr/>
            </p:nvCxnSpPr>
            <p:spPr bwMode="auto">
              <a:xfrm>
                <a:off x="54764" y="2191"/>
                <a:ext cx="0" cy="2476"/>
              </a:xfrm>
              <a:prstGeom prst="straightConnector1">
                <a:avLst/>
              </a:prstGeom>
              <a:noFill/>
              <a:ln w="28575">
                <a:solidFill>
                  <a:schemeClr val="accent2">
                    <a:lumMod val="75000"/>
                  </a:schemeClr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516" name="Поле 516"/>
            <p:cNvSpPr txBox="1">
              <a:spLocks noChangeArrowheads="1"/>
            </p:cNvSpPr>
            <p:nvPr/>
          </p:nvSpPr>
          <p:spPr bwMode="auto">
            <a:xfrm>
              <a:off x="1575" y="11724"/>
              <a:ext cx="9570" cy="401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b="1" dirty="0">
                  <a:latin typeface="Calibri" pitchFamily="34" charset="0"/>
                </a:rPr>
                <a:t>при их осуществлении формируются</a:t>
              </a:r>
              <a:endParaRPr lang="ru-RU" b="1" dirty="0">
                <a:latin typeface="Arial" pitchFamily="34" charset="0"/>
              </a:endParaRPr>
            </a:p>
          </p:txBody>
        </p:sp>
        <p:grpSp>
          <p:nvGrpSpPr>
            <p:cNvPr id="7179" name="Группа 517"/>
            <p:cNvGrpSpPr>
              <a:grpSpLocks/>
            </p:cNvGrpSpPr>
            <p:nvPr/>
          </p:nvGrpSpPr>
          <p:grpSpPr bwMode="auto">
            <a:xfrm>
              <a:off x="1980" y="12125"/>
              <a:ext cx="8625" cy="757"/>
              <a:chOff x="0" y="0"/>
              <a:chExt cx="54768" cy="4667"/>
            </a:xfrm>
          </p:grpSpPr>
          <p:sp>
            <p:nvSpPr>
              <p:cNvPr id="518" name="Прямая соединительная линия 518"/>
              <p:cNvSpPr>
                <a:spLocks noChangeShapeType="1"/>
              </p:cNvSpPr>
              <p:nvPr/>
            </p:nvSpPr>
            <p:spPr bwMode="auto">
              <a:xfrm>
                <a:off x="1" y="2187"/>
                <a:ext cx="54763" cy="0"/>
              </a:xfrm>
              <a:prstGeom prst="line">
                <a:avLst/>
              </a:prstGeom>
              <a:noFill/>
              <a:ln w="28575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cxnSp>
            <p:nvCxnSpPr>
              <p:cNvPr id="519" name="Прямая со стрелкой 519"/>
              <p:cNvCxnSpPr>
                <a:cxnSpLocks noChangeShapeType="1"/>
              </p:cNvCxnSpPr>
              <p:nvPr/>
            </p:nvCxnSpPr>
            <p:spPr bwMode="auto">
              <a:xfrm>
                <a:off x="1" y="2187"/>
                <a:ext cx="0" cy="2476"/>
              </a:xfrm>
              <a:prstGeom prst="straightConnector1">
                <a:avLst/>
              </a:prstGeom>
              <a:noFill/>
              <a:ln w="28575">
                <a:solidFill>
                  <a:schemeClr val="accent2">
                    <a:lumMod val="75000"/>
                  </a:schemeClr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20" name="Прямая со стрелкой 520"/>
              <p:cNvCxnSpPr>
                <a:cxnSpLocks noChangeShapeType="1"/>
              </p:cNvCxnSpPr>
              <p:nvPr/>
            </p:nvCxnSpPr>
            <p:spPr bwMode="auto">
              <a:xfrm>
                <a:off x="14002" y="2187"/>
                <a:ext cx="0" cy="2476"/>
              </a:xfrm>
              <a:prstGeom prst="straightConnector1">
                <a:avLst/>
              </a:prstGeom>
              <a:noFill/>
              <a:ln w="28575">
                <a:solidFill>
                  <a:schemeClr val="accent2">
                    <a:lumMod val="75000"/>
                  </a:schemeClr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21" name="Прямая со стрелкой 521"/>
              <p:cNvCxnSpPr>
                <a:cxnSpLocks noChangeShapeType="1"/>
              </p:cNvCxnSpPr>
              <p:nvPr/>
            </p:nvCxnSpPr>
            <p:spPr bwMode="auto">
              <a:xfrm>
                <a:off x="28003" y="-2"/>
                <a:ext cx="0" cy="4666"/>
              </a:xfrm>
              <a:prstGeom prst="straightConnector1">
                <a:avLst/>
              </a:prstGeom>
              <a:noFill/>
              <a:ln w="28575">
                <a:solidFill>
                  <a:schemeClr val="accent2">
                    <a:lumMod val="75000"/>
                  </a:schemeClr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22" name="Прямая со стрелкой 522"/>
              <p:cNvCxnSpPr>
                <a:cxnSpLocks noChangeShapeType="1"/>
              </p:cNvCxnSpPr>
              <p:nvPr/>
            </p:nvCxnSpPr>
            <p:spPr bwMode="auto">
              <a:xfrm>
                <a:off x="41236" y="2187"/>
                <a:ext cx="0" cy="2476"/>
              </a:xfrm>
              <a:prstGeom prst="straightConnector1">
                <a:avLst/>
              </a:prstGeom>
              <a:noFill/>
              <a:ln w="28575">
                <a:solidFill>
                  <a:schemeClr val="accent2">
                    <a:lumMod val="75000"/>
                  </a:schemeClr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23" name="Прямая со стрелкой 523"/>
              <p:cNvCxnSpPr>
                <a:cxnSpLocks noChangeShapeType="1"/>
              </p:cNvCxnSpPr>
              <p:nvPr/>
            </p:nvCxnSpPr>
            <p:spPr bwMode="auto">
              <a:xfrm>
                <a:off x="54764" y="2187"/>
                <a:ext cx="0" cy="2476"/>
              </a:xfrm>
              <a:prstGeom prst="straightConnector1">
                <a:avLst/>
              </a:prstGeom>
              <a:noFill/>
              <a:ln w="28575">
                <a:solidFill>
                  <a:schemeClr val="accent2">
                    <a:lumMod val="75000"/>
                  </a:schemeClr>
                </a:solidFill>
                <a:round/>
                <a:headEnd/>
                <a:tailEnd type="arrow" w="med" len="med"/>
              </a:ln>
            </p:spPr>
          </p:cxnSp>
        </p:grpSp>
        <p:cxnSp>
          <p:nvCxnSpPr>
            <p:cNvPr id="531" name="Прямая со стрелкой 531"/>
            <p:cNvCxnSpPr>
              <a:cxnSpLocks noChangeShapeType="1"/>
            </p:cNvCxnSpPr>
            <p:nvPr/>
          </p:nvCxnSpPr>
          <p:spPr bwMode="auto">
            <a:xfrm>
              <a:off x="1980" y="11059"/>
              <a:ext cx="0" cy="665"/>
            </a:xfrm>
            <a:prstGeom prst="straightConnector1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532" name="Прямая со стрелкой 532"/>
            <p:cNvCxnSpPr>
              <a:cxnSpLocks noChangeShapeType="1"/>
            </p:cNvCxnSpPr>
            <p:nvPr/>
          </p:nvCxnSpPr>
          <p:spPr bwMode="auto">
            <a:xfrm>
              <a:off x="4185" y="11059"/>
              <a:ext cx="0" cy="665"/>
            </a:xfrm>
            <a:prstGeom prst="straightConnector1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533" name="Прямая со стрелкой 533"/>
            <p:cNvCxnSpPr>
              <a:cxnSpLocks noChangeShapeType="1"/>
            </p:cNvCxnSpPr>
            <p:nvPr/>
          </p:nvCxnSpPr>
          <p:spPr bwMode="auto">
            <a:xfrm>
              <a:off x="6390" y="11059"/>
              <a:ext cx="0" cy="665"/>
            </a:xfrm>
            <a:prstGeom prst="straightConnector1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534" name="Прямая со стрелкой 534"/>
            <p:cNvCxnSpPr>
              <a:cxnSpLocks noChangeShapeType="1"/>
            </p:cNvCxnSpPr>
            <p:nvPr/>
          </p:nvCxnSpPr>
          <p:spPr bwMode="auto">
            <a:xfrm>
              <a:off x="8476" y="11059"/>
              <a:ext cx="0" cy="665"/>
            </a:xfrm>
            <a:prstGeom prst="straightConnector1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535" name="Прямая со стрелкой 535"/>
            <p:cNvCxnSpPr>
              <a:cxnSpLocks noChangeShapeType="1"/>
            </p:cNvCxnSpPr>
            <p:nvPr/>
          </p:nvCxnSpPr>
          <p:spPr bwMode="auto">
            <a:xfrm>
              <a:off x="10604" y="11059"/>
              <a:ext cx="0" cy="665"/>
            </a:xfrm>
            <a:prstGeom prst="straightConnector1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  <a:round/>
              <a:headEnd/>
              <a:tailEnd type="arrow" w="med" len="med"/>
            </a:ln>
          </p:spPr>
        </p:cxnSp>
        <p:sp>
          <p:nvSpPr>
            <p:cNvPr id="525" name="Поле 525"/>
            <p:cNvSpPr txBox="1">
              <a:spLocks noChangeArrowheads="1"/>
            </p:cNvSpPr>
            <p:nvPr/>
          </p:nvSpPr>
          <p:spPr bwMode="auto">
            <a:xfrm>
              <a:off x="1125" y="12882"/>
              <a:ext cx="1642" cy="1906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600" dirty="0">
                  <a:latin typeface="Calibri" pitchFamily="34" charset="0"/>
                </a:rPr>
                <a:t>Новая стоимость, валовой доход</a:t>
              </a:r>
              <a:endParaRPr lang="ru-RU" sz="1600" dirty="0">
                <a:latin typeface="Arial" pitchFamily="34" charset="0"/>
              </a:endParaRPr>
            </a:p>
          </p:txBody>
        </p:sp>
        <p:sp>
          <p:nvSpPr>
            <p:cNvPr id="526" name="Поле 526"/>
            <p:cNvSpPr txBox="1">
              <a:spLocks noChangeArrowheads="1"/>
            </p:cNvSpPr>
            <p:nvPr/>
          </p:nvSpPr>
          <p:spPr bwMode="auto">
            <a:xfrm>
              <a:off x="3300" y="12882"/>
              <a:ext cx="1659" cy="1906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600" dirty="0">
                  <a:latin typeface="Calibri" pitchFamily="34" charset="0"/>
                </a:rPr>
                <a:t>Доходы бюджетной системы</a:t>
              </a:r>
              <a:endParaRPr lang="ru-RU" sz="1600" dirty="0">
                <a:latin typeface="Arial" pitchFamily="34" charset="0"/>
              </a:endParaRPr>
            </a:p>
          </p:txBody>
        </p:sp>
        <p:sp>
          <p:nvSpPr>
            <p:cNvPr id="527" name="Поле 527"/>
            <p:cNvSpPr txBox="1">
              <a:spLocks noChangeArrowheads="1"/>
            </p:cNvSpPr>
            <p:nvPr/>
          </p:nvSpPr>
          <p:spPr bwMode="auto">
            <a:xfrm>
              <a:off x="5171" y="12882"/>
              <a:ext cx="2254" cy="2194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600" dirty="0">
                  <a:latin typeface="Calibri" pitchFamily="34" charset="0"/>
                </a:rPr>
                <a:t>Необходимый объем финансовых ресурсов для обеспечения текущей деятельности и развития организации</a:t>
              </a:r>
              <a:endParaRPr lang="ru-RU" sz="1600" dirty="0">
                <a:latin typeface="Arial" pitchFamily="34" charset="0"/>
              </a:endParaRPr>
            </a:p>
          </p:txBody>
        </p:sp>
        <p:sp>
          <p:nvSpPr>
            <p:cNvPr id="528" name="Поле 528"/>
            <p:cNvSpPr txBox="1">
              <a:spLocks noChangeArrowheads="1"/>
            </p:cNvSpPr>
            <p:nvPr/>
          </p:nvSpPr>
          <p:spPr bwMode="auto">
            <a:xfrm>
              <a:off x="7722" y="12882"/>
              <a:ext cx="1650" cy="2006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600" dirty="0">
                  <a:latin typeface="Calibri" pitchFamily="34" charset="0"/>
                </a:rPr>
                <a:t>Целевые денежные фонды структурных объединений</a:t>
              </a:r>
              <a:endParaRPr lang="ru-RU" sz="1600" dirty="0">
                <a:latin typeface="Arial" pitchFamily="34" charset="0"/>
              </a:endParaRPr>
            </a:p>
          </p:txBody>
        </p:sp>
        <p:sp>
          <p:nvSpPr>
            <p:cNvPr id="529" name="Поле 529"/>
            <p:cNvSpPr txBox="1">
              <a:spLocks noChangeArrowheads="1"/>
            </p:cNvSpPr>
            <p:nvPr/>
          </p:nvSpPr>
          <p:spPr bwMode="auto">
            <a:xfrm>
              <a:off x="9705" y="12882"/>
              <a:ext cx="1710" cy="2006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600" dirty="0">
                  <a:latin typeface="Calibri" pitchFamily="34" charset="0"/>
                </a:rPr>
                <a:t>Фонды оплаты труда и различные специальные фонды</a:t>
              </a:r>
              <a:endParaRPr lang="ru-RU" sz="1600" dirty="0"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Содержимое 2"/>
          <p:cNvSpPr>
            <a:spLocks noGrp="1"/>
          </p:cNvSpPr>
          <p:nvPr>
            <p:ph idx="4294967295"/>
          </p:nvPr>
        </p:nvSpPr>
        <p:spPr>
          <a:xfrm>
            <a:off x="646113" y="323850"/>
            <a:ext cx="7750175" cy="2865438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marL="0" indent="0" algn="ctr">
              <a:buFontTx/>
              <a:buNone/>
              <a:defRPr/>
            </a:pP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Грант</a:t>
            </a:r>
            <a:r>
              <a:rPr lang="ru-RU" sz="24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sz="2400" b="1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целевого финансирования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(денежные средства или иное имущество), выделяемые на </a:t>
            </a:r>
            <a:r>
              <a:rPr lang="ru-RU" sz="2400" b="1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конкурсной основе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предоставляемые </a:t>
            </a:r>
            <a:r>
              <a:rPr lang="ru-RU" sz="2400" b="1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безвозмездно и безвозвратно с последующим отчетом об их целевом </a:t>
            </a:r>
            <a:r>
              <a:rPr lang="ru-RU" sz="2400" b="1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использовании</a:t>
            </a:r>
          </a:p>
          <a:p>
            <a:pPr marL="0" indent="0" algn="ctr">
              <a:buFontTx/>
              <a:buNone/>
              <a:defRPr/>
            </a:pPr>
            <a:endParaRPr lang="ru-RU" sz="2400" b="1" dirty="0">
              <a:solidFill>
                <a:srgbClr val="37609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  <a:defRPr/>
            </a:pPr>
            <a:endParaRPr lang="ru-RU" sz="2400" b="1" dirty="0" smtClean="0">
              <a:solidFill>
                <a:srgbClr val="37609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  <a:defRPr/>
            </a:pPr>
            <a:endParaRPr lang="ru-RU" sz="2400" b="1" dirty="0">
              <a:solidFill>
                <a:srgbClr val="37609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rgbClr val="000000"/>
                </a:solidFill>
              </a:rPr>
              <a:t>  </a:t>
            </a:r>
            <a:endParaRPr lang="ru-RU" sz="2400" dirty="0">
              <a:solidFill>
                <a:srgbClr val="000000"/>
              </a:solidFill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endParaRPr lang="ru-RU" sz="2400" dirty="0" smtClean="0">
              <a:solidFill>
                <a:srgbClr val="000000"/>
              </a:solidFill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endParaRPr lang="ru-RU" sz="2400" dirty="0">
              <a:solidFill>
                <a:srgbClr val="000000"/>
              </a:solidFill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endParaRPr lang="ru-RU" sz="2400" dirty="0" smtClean="0">
              <a:solidFill>
                <a:srgbClr val="000000"/>
              </a:solidFill>
            </a:endParaRPr>
          </a:p>
        </p:txBody>
      </p:sp>
      <p:sp>
        <p:nvSpPr>
          <p:cNvPr id="138243" name="Прямоугольник 9"/>
          <p:cNvSpPr>
            <a:spLocks noChangeArrowheads="1"/>
          </p:cNvSpPr>
          <p:nvPr/>
        </p:nvSpPr>
        <p:spPr bwMode="auto">
          <a:xfrm>
            <a:off x="646113" y="3511550"/>
            <a:ext cx="7750175" cy="3048000"/>
          </a:xfrm>
          <a:prstGeom prst="rect">
            <a:avLst/>
          </a:prstGeom>
          <a:noFill/>
          <a:ln w="9525">
            <a:solidFill>
              <a:srgbClr val="558ED5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>
              <a:solidFill>
                <a:srgbClr val="37609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Спонсорство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 – это вид экономической сделки, в процессе которой происходит обмен денежных средств, товаров, услуг, работ на </a:t>
            </a:r>
            <a:r>
              <a:rPr lang="ru-RU" sz="2400" b="1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возможности размещения рекламы, проведения </a:t>
            </a:r>
            <a:r>
              <a:rPr lang="en-US" sz="2400" b="1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ru-RU" sz="2400" b="1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–мероприятий, стимулирования сбыта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и др. (характеризуется наличием коммерческих интересов)</a:t>
            </a:r>
          </a:p>
        </p:txBody>
      </p:sp>
      <p:pic>
        <p:nvPicPr>
          <p:cNvPr id="138244" name="Изображение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2738" y="2055813"/>
            <a:ext cx="2481262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Содержимое 2"/>
          <p:cNvSpPr>
            <a:spLocks noGrp="1"/>
          </p:cNvSpPr>
          <p:nvPr>
            <p:ph idx="4294967295"/>
          </p:nvPr>
        </p:nvSpPr>
        <p:spPr>
          <a:xfrm>
            <a:off x="279400" y="754063"/>
            <a:ext cx="8589963" cy="2865437"/>
          </a:xfrm>
          <a:ln>
            <a:solidFill>
              <a:srgbClr val="D99694"/>
            </a:solidFill>
          </a:ln>
        </p:spPr>
        <p:txBody>
          <a:bodyPr>
            <a:noAutofit/>
          </a:bodyPr>
          <a:lstStyle/>
          <a:p>
            <a:pPr marL="0" indent="0" algn="ctr">
              <a:buFontTx/>
              <a:buNone/>
              <a:defRPr/>
            </a:pP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Патронаж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оказание долгосрочной материальной и организационной поддержки некоммерческой деятельности </a:t>
            </a:r>
            <a:r>
              <a:rPr lang="ru-RU" sz="2400" b="1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в ответ на получение определенных прав на участие в управлении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Патрон может быть наделен правом участия в разработке стратегии развития, текущем планировании некоммерческой деятельности и т.д.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rgbClr val="000000"/>
                </a:solidFill>
              </a:rPr>
              <a:t>  </a:t>
            </a:r>
            <a:endParaRPr lang="ru-RU" sz="2400" dirty="0">
              <a:solidFill>
                <a:srgbClr val="000000"/>
              </a:solidFill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endParaRPr lang="ru-RU" sz="2400" dirty="0" smtClean="0">
              <a:solidFill>
                <a:srgbClr val="000000"/>
              </a:solidFill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endParaRPr lang="ru-RU" sz="2400" dirty="0">
              <a:solidFill>
                <a:srgbClr val="000000"/>
              </a:solidFill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endParaRPr lang="ru-RU" sz="2400" dirty="0" smtClean="0">
              <a:solidFill>
                <a:srgbClr val="000000"/>
              </a:solidFill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endParaRPr lang="ru-RU" sz="2400" dirty="0">
              <a:solidFill>
                <a:srgbClr val="000000"/>
              </a:solidFill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endParaRPr lang="ru-RU" sz="2400" dirty="0" smtClean="0">
              <a:solidFill>
                <a:srgbClr val="000000"/>
              </a:solidFill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endParaRPr lang="ru-RU" sz="2400" dirty="0">
              <a:solidFill>
                <a:srgbClr val="000000"/>
              </a:solidFill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endParaRPr lang="ru-RU" sz="2400" dirty="0" smtClean="0">
              <a:solidFill>
                <a:srgbClr val="000000"/>
              </a:solidFill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endParaRPr lang="ru-RU" sz="2400" dirty="0">
              <a:solidFill>
                <a:srgbClr val="000000"/>
              </a:solidFill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endParaRPr lang="ru-RU" sz="2400" dirty="0" smtClean="0">
              <a:solidFill>
                <a:srgbClr val="000000"/>
              </a:solidFill>
            </a:endParaRPr>
          </a:p>
        </p:txBody>
      </p:sp>
      <p:sp>
        <p:nvSpPr>
          <p:cNvPr id="139267" name="Прямоугольник 9"/>
          <p:cNvSpPr>
            <a:spLocks noChangeArrowheads="1"/>
          </p:cNvSpPr>
          <p:nvPr/>
        </p:nvSpPr>
        <p:spPr bwMode="auto">
          <a:xfrm>
            <a:off x="279400" y="3963988"/>
            <a:ext cx="8589963" cy="2308225"/>
          </a:xfrm>
          <a:prstGeom prst="rect">
            <a:avLst/>
          </a:prstGeom>
          <a:noFill/>
          <a:ln w="9525">
            <a:solidFill>
              <a:srgbClr val="D99694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>
              <a:solidFill>
                <a:srgbClr val="95373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Меценатство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– организация и поддержка общественно-значимых мероприятий в </a:t>
            </a:r>
            <a:r>
              <a:rPr lang="ru-RU" sz="2400" b="1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просветительских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целях (преимущественно в сфере </a:t>
            </a:r>
            <a:r>
              <a:rPr lang="ru-RU" sz="2400" b="1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культуры и искусства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ctr"/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9268" name="Изображение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400" y="2470150"/>
            <a:ext cx="2503488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Содержимое 2"/>
          <p:cNvSpPr>
            <a:spLocks noGrp="1"/>
          </p:cNvSpPr>
          <p:nvPr>
            <p:ph idx="4294967295"/>
          </p:nvPr>
        </p:nvSpPr>
        <p:spPr>
          <a:xfrm>
            <a:off x="279400" y="754063"/>
            <a:ext cx="8589963" cy="2865437"/>
          </a:xfrm>
          <a:ln>
            <a:solidFill>
              <a:srgbClr val="D99694"/>
            </a:solidFill>
          </a:ln>
        </p:spPr>
        <p:txBody>
          <a:bodyPr>
            <a:noAutofit/>
          </a:bodyPr>
          <a:lstStyle/>
          <a:p>
            <a:pPr marL="0" indent="0" algn="ctr">
              <a:buFontTx/>
              <a:buNone/>
              <a:defRPr/>
            </a:pP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 из практики: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  <a:defRPr/>
            </a:pPr>
            <a:r>
              <a:rPr lang="ru-RU" sz="2400" dirty="0" smtClean="0">
                <a:solidFill>
                  <a:srgbClr val="000000"/>
                </a:solidFill>
              </a:rPr>
              <a:t>  1.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автономных некоммерческих организациях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финансовым ресурсом являются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реализации товаров и услуг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НКО</a:t>
            </a:r>
            <a:endParaRPr lang="ru-RU" sz="2400" dirty="0">
              <a:solidFill>
                <a:srgbClr val="000000"/>
              </a:solidFill>
            </a:endParaRPr>
          </a:p>
          <a:p>
            <a:pPr algn="ctr">
              <a:buFontTx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некоммерческих партнерствах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наряду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ними представлены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членские взносы</a:t>
            </a:r>
            <a:endParaRPr lang="ru-RU" sz="2400" b="1" dirty="0" smtClean="0">
              <a:solidFill>
                <a:srgbClr val="000000"/>
              </a:solidFill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endParaRPr lang="ru-RU" sz="2400" dirty="0">
              <a:solidFill>
                <a:srgbClr val="000000"/>
              </a:solidFill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endParaRPr lang="ru-RU" sz="2400" dirty="0" smtClean="0">
              <a:solidFill>
                <a:srgbClr val="000000"/>
              </a:solidFill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endParaRPr lang="ru-RU" sz="2400" dirty="0">
              <a:solidFill>
                <a:srgbClr val="000000"/>
              </a:solidFill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endParaRPr lang="ru-RU" sz="2400" dirty="0" smtClean="0">
              <a:solidFill>
                <a:srgbClr val="000000"/>
              </a:solidFill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endParaRPr lang="ru-RU" sz="2400" dirty="0">
              <a:solidFill>
                <a:srgbClr val="000000"/>
              </a:solidFill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endParaRPr lang="ru-RU" sz="2400" dirty="0" smtClean="0">
              <a:solidFill>
                <a:srgbClr val="000000"/>
              </a:solidFill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endParaRPr lang="ru-RU" sz="2400" dirty="0">
              <a:solidFill>
                <a:srgbClr val="000000"/>
              </a:solidFill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endParaRPr lang="ru-RU" sz="2400" dirty="0" smtClean="0">
              <a:solidFill>
                <a:srgbClr val="000000"/>
              </a:solidFill>
            </a:endParaRPr>
          </a:p>
        </p:txBody>
      </p:sp>
      <p:sp>
        <p:nvSpPr>
          <p:cNvPr id="140291" name="Прямоугольник 9"/>
          <p:cNvSpPr>
            <a:spLocks noChangeArrowheads="1"/>
          </p:cNvSpPr>
          <p:nvPr/>
        </p:nvSpPr>
        <p:spPr bwMode="auto">
          <a:xfrm>
            <a:off x="279400" y="3963988"/>
            <a:ext cx="8589963" cy="2308225"/>
          </a:xfrm>
          <a:prstGeom prst="rect">
            <a:avLst/>
          </a:prstGeom>
          <a:noFill/>
          <a:ln w="9525">
            <a:solidFill>
              <a:srgbClr val="D99694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>
              <a:solidFill>
                <a:srgbClr val="95373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В фондах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первенство среди финансовых поступлений отводится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добровольным взносам и пожертвованиям частных лиц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, а также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спонсорским перечислениям от российских коммерческих организаций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Содержимое 2"/>
          <p:cNvSpPr>
            <a:spLocks noGrp="1"/>
          </p:cNvSpPr>
          <p:nvPr>
            <p:ph idx="4294967295"/>
          </p:nvPr>
        </p:nvSpPr>
        <p:spPr>
          <a:xfrm>
            <a:off x="635000" y="754063"/>
            <a:ext cx="7974013" cy="2865437"/>
          </a:xfrm>
          <a:ln>
            <a:solidFill>
              <a:srgbClr val="D99694"/>
            </a:solidFill>
          </a:ln>
        </p:spPr>
        <p:txBody>
          <a:bodyPr>
            <a:noAutofit/>
          </a:bodyPr>
          <a:lstStyle/>
          <a:p>
            <a:pPr marL="0" indent="0" algn="ctr">
              <a:buFontTx/>
              <a:buNone/>
              <a:defRPr/>
            </a:pP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Накопления НКО: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  <a:defRPr/>
            </a:pPr>
            <a:r>
              <a:rPr lang="ru-RU" sz="2400" dirty="0" smtClean="0">
                <a:solidFill>
                  <a:srgbClr val="000000"/>
                </a:solidFill>
              </a:rPr>
              <a:t> 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Сформированные из полученных доходов и (или) поступлений, не использованные в текущем периоде денежные средства</a:t>
            </a:r>
            <a:endParaRPr lang="ru-RU" sz="28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endParaRPr lang="ru-RU" sz="2400" dirty="0" smtClean="0">
              <a:solidFill>
                <a:srgbClr val="000000"/>
              </a:solidFill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endParaRPr lang="ru-RU" sz="2400" dirty="0">
              <a:solidFill>
                <a:srgbClr val="000000"/>
              </a:solidFill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endParaRPr lang="ru-RU" sz="2400" dirty="0" smtClean="0">
              <a:solidFill>
                <a:srgbClr val="000000"/>
              </a:solidFill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endParaRPr lang="ru-RU" sz="2400" dirty="0">
              <a:solidFill>
                <a:srgbClr val="000000"/>
              </a:solidFill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endParaRPr lang="ru-RU" sz="2400" dirty="0" smtClean="0">
              <a:solidFill>
                <a:srgbClr val="000000"/>
              </a:solidFill>
            </a:endParaRPr>
          </a:p>
        </p:txBody>
      </p:sp>
      <p:sp>
        <p:nvSpPr>
          <p:cNvPr id="141315" name="Прямоугольник 9"/>
          <p:cNvSpPr>
            <a:spLocks noChangeArrowheads="1"/>
          </p:cNvSpPr>
          <p:nvPr/>
        </p:nvSpPr>
        <p:spPr bwMode="auto">
          <a:xfrm>
            <a:off x="635000" y="3963988"/>
            <a:ext cx="7974013" cy="1200150"/>
          </a:xfrm>
          <a:prstGeom prst="rect">
            <a:avLst/>
          </a:prstGeom>
          <a:noFill/>
          <a:ln w="9525">
            <a:solidFill>
              <a:srgbClr val="D99694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Резервы предстоящих расходов; неиспользованные в текущим году целевые средства; неиспользованная прибыль прошлых лет</a:t>
            </a:r>
          </a:p>
        </p:txBody>
      </p:sp>
      <p:pic>
        <p:nvPicPr>
          <p:cNvPr id="141316" name="Изображение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13" y="5397500"/>
            <a:ext cx="2092325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711200" y="3114675"/>
            <a:ext cx="7599363" cy="909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НКО могут превышать доходы, цены производства могут быть ниже рыночных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7950" y="57150"/>
            <a:ext cx="9036050" cy="590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НКО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11200" y="882650"/>
            <a:ext cx="7599363" cy="2065338"/>
          </a:xfrm>
          <a:prstGeom prst="rect">
            <a:avLst/>
          </a:prstGeom>
          <a:solidFill>
            <a:srgbClr val="EBF1DE"/>
          </a:solidFill>
          <a:ln>
            <a:solidFill>
              <a:srgbClr val="4F62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Денежная оценка произведенных затрат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(материальных, трудовых и информационных ресурсов) в процессе реализации основной деятельности и деятельности, приносящей доходы</a:t>
            </a:r>
          </a:p>
        </p:txBody>
      </p:sp>
      <p:pic>
        <p:nvPicPr>
          <p:cNvPr id="143365" name="Содержимое 3" descr="1.jpg"/>
          <p:cNvPicPr>
            <a:picLocks noChangeAspect="1"/>
          </p:cNvPicPr>
          <p:nvPr/>
        </p:nvPicPr>
        <p:blipFill>
          <a:blip r:embed="rId2"/>
          <a:srcRect t="-19031" b="-19031"/>
          <a:stretch>
            <a:fillRect/>
          </a:stretch>
        </p:blipFill>
        <p:spPr bwMode="auto">
          <a:xfrm>
            <a:off x="7185025" y="2297113"/>
            <a:ext cx="2206625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11200" y="4173538"/>
            <a:ext cx="7599363" cy="1809750"/>
          </a:xfrm>
          <a:prstGeom prst="rect">
            <a:avLst/>
          </a:prstGeom>
          <a:solidFill>
            <a:srgbClr val="EBF1DE"/>
          </a:solidFill>
          <a:ln>
            <a:solidFill>
              <a:srgbClr val="4F62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вложения не рассматриваются как инвестиции (Проблема выгодных инвестиций для госкорпораций, потребительских кооперативов, НПФ)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711200" y="2947988"/>
            <a:ext cx="7599363" cy="722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 расходов НКО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11200" y="4024313"/>
            <a:ext cx="3702050" cy="1819275"/>
          </a:xfrm>
          <a:prstGeom prst="rect">
            <a:avLst/>
          </a:prstGeom>
          <a:solidFill>
            <a:srgbClr val="EBF1DE"/>
          </a:solidFill>
          <a:ln>
            <a:solidFill>
              <a:srgbClr val="4F62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>
              <a:buFont typeface="+mj-ea"/>
              <a:buAutoNum type="circleNumDbPlain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характер, подтвержденный уставом НКО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11200" y="882650"/>
            <a:ext cx="7599363" cy="2065338"/>
          </a:xfrm>
          <a:prstGeom prst="rect">
            <a:avLst/>
          </a:prstGeom>
          <a:solidFill>
            <a:srgbClr val="EBF1DE"/>
          </a:solidFill>
          <a:ln>
            <a:solidFill>
              <a:srgbClr val="4F62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общественных благ в денежном отношении себя не окупает, но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социальным эффектом!</a:t>
            </a:r>
          </a:p>
        </p:txBody>
      </p:sp>
      <p:pic>
        <p:nvPicPr>
          <p:cNvPr id="144389" name="Содержимое 3" descr="1.jpg"/>
          <p:cNvPicPr>
            <a:picLocks noChangeAspect="1"/>
          </p:cNvPicPr>
          <p:nvPr/>
        </p:nvPicPr>
        <p:blipFill>
          <a:blip r:embed="rId2"/>
          <a:srcRect t="-19031" b="-19031"/>
          <a:stretch>
            <a:fillRect/>
          </a:stretch>
        </p:blipFill>
        <p:spPr bwMode="auto">
          <a:xfrm>
            <a:off x="7185025" y="2297113"/>
            <a:ext cx="2206625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649788" y="4024313"/>
            <a:ext cx="3660775" cy="1809750"/>
          </a:xfrm>
          <a:prstGeom prst="rect">
            <a:avLst/>
          </a:prstGeom>
          <a:solidFill>
            <a:srgbClr val="EBF1DE"/>
          </a:solidFill>
          <a:ln>
            <a:solidFill>
              <a:srgbClr val="4F62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Хозяйственная необходимость (как КО)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5484813" y="3810000"/>
            <a:ext cx="1958975" cy="21097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5532438" y="3789363"/>
            <a:ext cx="1958975" cy="21097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Специфика расходов некоммерческих организаций</a:t>
            </a:r>
          </a:p>
        </p:txBody>
      </p:sp>
      <p:sp>
        <p:nvSpPr>
          <p:cNvPr id="145411" name="Объект 2"/>
          <p:cNvSpPr>
            <a:spLocks noGrp="1"/>
          </p:cNvSpPr>
          <p:nvPr>
            <p:ph idx="1"/>
          </p:nvPr>
        </p:nvSpPr>
        <p:spPr>
          <a:ln>
            <a:solidFill>
              <a:srgbClr val="77933C"/>
            </a:solidFill>
          </a:ln>
        </p:spPr>
        <p:txBody>
          <a:bodyPr/>
          <a:lstStyle/>
          <a:p>
            <a:pPr marL="457200" indent="-457200" algn="ctr">
              <a:buFontTx/>
              <a:buAutoNum type="circleNumDbPlain" startAt="2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Все расходы НКО должны быть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документально подтверждены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04913" y="2852738"/>
            <a:ext cx="6673850" cy="29527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должны быть оформлены в соответствии с требованиями национального законодательства. В качестве документов выступают договоры, счета – фактуры и пр. Такое оформление необходимо в целях налогообложения и организации бухгалтерского учёта. 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аспекте расходы НКО будут аналогичны расходам КО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Специфика расходов некоммерческих организаций</a:t>
            </a:r>
            <a:endParaRPr lang="ru-RU" sz="2800" smtClean="0"/>
          </a:p>
        </p:txBody>
      </p:sp>
      <p:sp>
        <p:nvSpPr>
          <p:cNvPr id="146435" name="Объект 2"/>
          <p:cNvSpPr>
            <a:spLocks noGrp="1"/>
          </p:cNvSpPr>
          <p:nvPr>
            <p:ph idx="1"/>
          </p:nvPr>
        </p:nvSpPr>
        <p:spPr>
          <a:xfrm>
            <a:off x="549275" y="1600200"/>
            <a:ext cx="7932738" cy="4525963"/>
          </a:xfrm>
          <a:ln>
            <a:solidFill>
              <a:srgbClr val="77933C"/>
            </a:solidFill>
          </a:ln>
        </p:spPr>
        <p:txBody>
          <a:bodyPr/>
          <a:lstStyle/>
          <a:p>
            <a:pPr marL="457200" indent="-457200" algn="ctr">
              <a:buFontTx/>
              <a:buAutoNum type="circleNumDbPlain" startAt="3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Все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расходы НКО должны быть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обоснованными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4275" y="3240088"/>
            <a:ext cx="6608763" cy="2305050"/>
          </a:xfrm>
          <a:prstGeom prst="rect">
            <a:avLst/>
          </a:prstGeom>
          <a:solidFill>
            <a:srgbClr val="EBF1DE"/>
          </a:solidFill>
          <a:ln>
            <a:solidFill>
              <a:srgbClr val="7793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НКО должны быть экономически обоснованы и оправданы. Оценка расходов должна быть выражена в денежной форме. Важная характеристика использования 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целевых  поступлений.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80" name="Group 64"/>
          <p:cNvGraphicFramePr>
            <a:graphicFrameLocks noGrp="1"/>
          </p:cNvGraphicFramePr>
          <p:nvPr>
            <p:ph sz="quarter" idx="2"/>
          </p:nvPr>
        </p:nvGraphicFramePr>
        <p:xfrm>
          <a:off x="684213" y="750888"/>
          <a:ext cx="7704137" cy="2578564"/>
        </p:xfrm>
        <a:graphic>
          <a:graphicData uri="http://schemas.openxmlformats.org/drawingml/2006/table">
            <a:tbl>
              <a:tblPr/>
              <a:tblGrid>
                <a:gridCol w="7704137"/>
              </a:tblGrid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Финансовый механизм –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совокупность видов, форм организации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финансовых отношений, специфических методов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формирования и использования финансовых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ресурсов и способов их количественного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charset="0"/>
                          <a:cs typeface="Times New Roman" pitchFamily="18" charset="0"/>
                        </a:rPr>
                        <a:t>определения</a:t>
                      </a:r>
                    </a:p>
                  </a:txBody>
                  <a:tcPr marL="91444" marR="91444" marT="45698" marB="456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4213" y="3246438"/>
          <a:ext cx="7704856" cy="32004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704856"/>
              </a:tblGrid>
              <a:tr h="33270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i="0" dirty="0" smtClean="0"/>
                    </a:p>
                  </a:txBody>
                  <a:tcPr/>
                </a:tc>
              </a:tr>
              <a:tr h="135639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/>
                          <a:cs typeface="Times New Roman"/>
                        </a:rPr>
                        <a:t>Корректировка элементов финансового механизма осуществляется путем </a:t>
                      </a:r>
                      <a:r>
                        <a:rPr lang="ru-RU" sz="2400" b="1" dirty="0" smtClean="0">
                          <a:solidFill>
                            <a:srgbClr val="3366FF"/>
                          </a:solidFill>
                          <a:latin typeface="Times New Roman"/>
                          <a:cs typeface="Times New Roman"/>
                        </a:rPr>
                        <a:t>изменения соответствующих норм финансового права</a:t>
                      </a:r>
                      <a:r>
                        <a:rPr lang="ru-RU" sz="2400" dirty="0" smtClean="0">
                          <a:latin typeface="Times New Roman"/>
                          <a:cs typeface="Times New Roman"/>
                        </a:rPr>
                        <a:t>, в которых установлены четкие правила функционирования каждого структурного элемента финансового механизма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/>
                    </a:p>
                  </a:txBody>
                  <a:tcPr/>
                </a:tc>
              </a:tr>
              <a:tr h="38536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7471" name="Содержимое 3" descr="1.jpg"/>
          <p:cNvPicPr>
            <a:picLocks noChangeAspect="1"/>
          </p:cNvPicPr>
          <p:nvPr/>
        </p:nvPicPr>
        <p:blipFill>
          <a:blip r:embed="rId2"/>
          <a:srcRect t="-19031" b="-19031"/>
          <a:stretch>
            <a:fillRect/>
          </a:stretch>
        </p:blipFill>
        <p:spPr bwMode="auto">
          <a:xfrm>
            <a:off x="7554913" y="1857375"/>
            <a:ext cx="158908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4905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hlink"/>
                </a:solidFill>
              </a:rPr>
              <a:t>Элементы </a:t>
            </a:r>
            <a:r>
              <a:rPr lang="ru-RU" sz="3200" b="1" dirty="0" smtClean="0">
                <a:solidFill>
                  <a:srgbClr val="000000"/>
                </a:solidFill>
              </a:rPr>
              <a:t>финансового механизма НКО</a:t>
            </a:r>
            <a:endParaRPr lang="ru-RU" sz="3200" b="1" dirty="0" smtClean="0"/>
          </a:p>
        </p:txBody>
      </p:sp>
      <p:graphicFrame>
        <p:nvGraphicFramePr>
          <p:cNvPr id="18451" name="Group 19"/>
          <p:cNvGraphicFramePr>
            <a:graphicFrameLocks noGrp="1"/>
          </p:cNvGraphicFramePr>
          <p:nvPr>
            <p:ph sz="half" idx="1"/>
          </p:nvPr>
        </p:nvGraphicFramePr>
        <p:xfrm>
          <a:off x="392113" y="881063"/>
          <a:ext cx="8369300" cy="2022135"/>
        </p:xfrm>
        <a:graphic>
          <a:graphicData uri="http://schemas.openxmlformats.org/drawingml/2006/table">
            <a:tbl>
              <a:tblPr/>
              <a:tblGrid>
                <a:gridCol w="8369300"/>
              </a:tblGrid>
              <a:tr h="20221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26" marR="91426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480" name="Group 48"/>
          <p:cNvGraphicFramePr>
            <a:graphicFrameLocks noGrp="1"/>
          </p:cNvGraphicFramePr>
          <p:nvPr>
            <p:ph sz="half" idx="2"/>
          </p:nvPr>
        </p:nvGraphicFramePr>
        <p:xfrm>
          <a:off x="392113" y="3128963"/>
          <a:ext cx="8369299" cy="2795163"/>
        </p:xfrm>
        <a:graphic>
          <a:graphicData uri="http://schemas.openxmlformats.org/drawingml/2006/table">
            <a:tbl>
              <a:tblPr>
                <a:tableStyleId>{0660B408-B3CF-4A94-85FC-2B1E0A45F4A2}</a:tableStyleId>
              </a:tblPr>
              <a:tblGrid>
                <a:gridCol w="8369299"/>
              </a:tblGrid>
              <a:tr h="1179737"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Законодательно ни виды организации финансовых отношений, ни виды финансовых ресурсов не закреплены</a:t>
                      </a:r>
                    </a:p>
                  </a:txBody>
                  <a:tcPr marL="91405" marR="91405" marT="45713" marB="45713" horzOverflow="overflow"/>
                </a:tc>
              </a:tr>
              <a:tr h="130448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/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/>
                          <a:cs typeface="Times New Roman"/>
                        </a:rPr>
                        <a:t>Документы,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/>
                          <a:cs typeface="Times New Roman"/>
                        </a:rPr>
                        <a:t>отражающие вопросы формирования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/>
                          <a:cs typeface="Times New Roman"/>
                        </a:rPr>
                        <a:t>и использования финансовых ресурсов?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</a:t>
                      </a:r>
                    </a:p>
                  </a:txBody>
                  <a:tcPr marL="91405" marR="91405" marT="45713" marB="45713" horzOverflow="overflow"/>
                </a:tc>
              </a:tr>
            </a:tbl>
          </a:graphicData>
        </a:graphic>
      </p:graphicFrame>
      <p:sp>
        <p:nvSpPr>
          <p:cNvPr id="33810" name="Rectangle 25"/>
          <p:cNvSpPr>
            <a:spLocks noChangeArrowheads="1"/>
          </p:cNvSpPr>
          <p:nvPr/>
        </p:nvSpPr>
        <p:spPr bwMode="auto">
          <a:xfrm>
            <a:off x="625475" y="1035050"/>
            <a:ext cx="7897813" cy="920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indent="-342900" algn="ctr" eaLnBrk="0" hangingPunct="0">
              <a:defRPr/>
            </a:pPr>
            <a:r>
              <a:rPr lang="ru-RU" sz="2000" dirty="0">
                <a:latin typeface="Times New Roman"/>
                <a:cs typeface="Times New Roman"/>
              </a:rPr>
              <a:t>Первичным элементом финансового механизма является </a:t>
            </a:r>
          </a:p>
          <a:p>
            <a:pPr indent="-342900" algn="ctr" eaLnBrk="0" hangingPunct="0">
              <a:defRPr/>
            </a:pPr>
            <a:r>
              <a:rPr lang="ru-RU" sz="2000" b="1" dirty="0">
                <a:latin typeface="Times New Roman"/>
                <a:cs typeface="Times New Roman"/>
              </a:rPr>
              <a:t>Вид финансовых отношений </a:t>
            </a:r>
            <a:endParaRPr lang="ru-RU" sz="2000" dirty="0">
              <a:solidFill>
                <a:srgbClr val="0000FF"/>
              </a:solidFill>
              <a:latin typeface="Times New Roman"/>
              <a:ea typeface="Arial" charset="0"/>
              <a:cs typeface="Times New Roman"/>
            </a:endParaRPr>
          </a:p>
        </p:txBody>
      </p:sp>
      <p:sp>
        <p:nvSpPr>
          <p:cNvPr id="148493" name="Стрелка вправо 21"/>
          <p:cNvSpPr>
            <a:spLocks noChangeArrowheads="1"/>
          </p:cNvSpPr>
          <p:nvPr/>
        </p:nvSpPr>
        <p:spPr bwMode="auto">
          <a:xfrm rot="5400000">
            <a:off x="4307681" y="2445544"/>
            <a:ext cx="503238" cy="86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8494" name="Rectangle 17"/>
          <p:cNvSpPr>
            <a:spLocks noChangeArrowheads="1"/>
          </p:cNvSpPr>
          <p:nvPr/>
        </p:nvSpPr>
        <p:spPr bwMode="auto">
          <a:xfrm>
            <a:off x="625475" y="2095500"/>
            <a:ext cx="7897813" cy="646113"/>
          </a:xfrm>
          <a:prstGeom prst="rect">
            <a:avLst/>
          </a:prstGeom>
          <a:solidFill>
            <a:srgbClr val="DCE6F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выражен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финансовыми ресурсами</a:t>
            </a:r>
          </a:p>
        </p:txBody>
      </p:sp>
      <p:pic>
        <p:nvPicPr>
          <p:cNvPr id="148495" name="Содержимое 3" descr="1.jpg"/>
          <p:cNvPicPr>
            <a:picLocks noChangeAspect="1"/>
          </p:cNvPicPr>
          <p:nvPr/>
        </p:nvPicPr>
        <p:blipFill>
          <a:blip r:embed="rId3"/>
          <a:srcRect t="-19031" b="-19031"/>
          <a:stretch>
            <a:fillRect/>
          </a:stretch>
        </p:blipFill>
        <p:spPr bwMode="auto">
          <a:xfrm>
            <a:off x="7073900" y="1296988"/>
            <a:ext cx="1470025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96" name="Содержимое 5" descr="1.jpeg"/>
          <p:cNvPicPr>
            <a:picLocks noChangeAspect="1"/>
          </p:cNvPicPr>
          <p:nvPr/>
        </p:nvPicPr>
        <p:blipFill>
          <a:blip r:embed="rId4"/>
          <a:srcRect l="22736" t="1913" r="22908" b="8081"/>
          <a:stretch>
            <a:fillRect/>
          </a:stretch>
        </p:blipFill>
        <p:spPr bwMode="auto">
          <a:xfrm>
            <a:off x="412750" y="4468813"/>
            <a:ext cx="650875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1785918" y="142853"/>
            <a:ext cx="5400675" cy="785818"/>
          </a:xfrm>
          <a:prstGeom prst="rect">
            <a:avLst/>
          </a:prstGeom>
          <a:solidFill>
            <a:srgbClr val="3366CC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Функции финансов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предприятий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534992" y="1071546"/>
            <a:ext cx="3168650" cy="10080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Распределительная</a:t>
            </a: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5143504" y="1071546"/>
            <a:ext cx="3168650" cy="10080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Контрольная</a:t>
            </a:r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1109667" y="2224071"/>
            <a:ext cx="3168650" cy="5746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Поступление выручки </a:t>
            </a:r>
          </a:p>
          <a:p>
            <a:pPr algn="ctr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от реализации</a:t>
            </a:r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1109667" y="4384659"/>
            <a:ext cx="3168650" cy="7207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Перераспределение</a:t>
            </a:r>
          </a:p>
          <a:p>
            <a:pPr algn="ctr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полученного дохода</a:t>
            </a: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4638679" y="4384659"/>
            <a:ext cx="3168650" cy="7207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>
                <a:solidFill>
                  <a:schemeClr val="accent6">
                    <a:lumMod val="75000"/>
                  </a:schemeClr>
                </a:solidFill>
              </a:rPr>
              <a:t>Внутрифирменный </a:t>
            </a:r>
          </a:p>
          <a:p>
            <a:pPr algn="ctr">
              <a:defRPr/>
            </a:pPr>
            <a:r>
              <a:rPr lang="ru-RU" b="1">
                <a:solidFill>
                  <a:schemeClr val="accent6">
                    <a:lumMod val="75000"/>
                  </a:schemeClr>
                </a:solidFill>
              </a:rPr>
              <a:t>контроль</a:t>
            </a: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4567242" y="2224071"/>
            <a:ext cx="3168650" cy="5762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>
                <a:solidFill>
                  <a:schemeClr val="accent6">
                    <a:lumMod val="75000"/>
                  </a:schemeClr>
                </a:solidFill>
              </a:rPr>
              <a:t>Внешний финансовый</a:t>
            </a:r>
          </a:p>
          <a:p>
            <a:pPr algn="ctr">
              <a:defRPr/>
            </a:pPr>
            <a:r>
              <a:rPr lang="ru-RU" b="1">
                <a:solidFill>
                  <a:schemeClr val="accent6">
                    <a:lumMod val="75000"/>
                  </a:schemeClr>
                </a:solidFill>
              </a:rPr>
              <a:t>контроль</a:t>
            </a:r>
          </a:p>
        </p:txBody>
      </p:sp>
      <p:sp>
        <p:nvSpPr>
          <p:cNvPr id="14345" name="Rectangle 12"/>
          <p:cNvSpPr>
            <a:spLocks noChangeArrowheads="1"/>
          </p:cNvSpPr>
          <p:nvPr/>
        </p:nvSpPr>
        <p:spPr bwMode="auto">
          <a:xfrm>
            <a:off x="1109667" y="3016234"/>
            <a:ext cx="1512887" cy="1008062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600">
                <a:solidFill>
                  <a:schemeClr val="accent6">
                    <a:lumMod val="75000"/>
                  </a:schemeClr>
                </a:solidFill>
              </a:rPr>
              <a:t>Возмещение</a:t>
            </a:r>
          </a:p>
          <a:p>
            <a:pPr algn="ctr">
              <a:defRPr/>
            </a:pPr>
            <a:r>
              <a:rPr lang="ru-RU" sz="1600">
                <a:solidFill>
                  <a:schemeClr val="accent6">
                    <a:lumMod val="75000"/>
                  </a:schemeClr>
                </a:solidFill>
              </a:rPr>
              <a:t> средств </a:t>
            </a:r>
          </a:p>
          <a:p>
            <a:pPr algn="ctr">
              <a:defRPr/>
            </a:pPr>
            <a:r>
              <a:rPr lang="ru-RU" sz="1600">
                <a:solidFill>
                  <a:schemeClr val="accent6">
                    <a:lumMod val="75000"/>
                  </a:schemeClr>
                </a:solidFill>
              </a:rPr>
              <a:t>производства</a:t>
            </a:r>
          </a:p>
        </p:txBody>
      </p:sp>
      <p:sp>
        <p:nvSpPr>
          <p:cNvPr id="14346" name="Rectangle 13"/>
          <p:cNvSpPr>
            <a:spLocks noChangeArrowheads="1"/>
          </p:cNvSpPr>
          <p:nvPr/>
        </p:nvSpPr>
        <p:spPr bwMode="auto">
          <a:xfrm>
            <a:off x="2767017" y="3016234"/>
            <a:ext cx="1296987" cy="1008062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600">
                <a:solidFill>
                  <a:schemeClr val="accent6">
                    <a:lumMod val="75000"/>
                  </a:schemeClr>
                </a:solidFill>
              </a:rPr>
              <a:t>Образование</a:t>
            </a:r>
          </a:p>
          <a:p>
            <a:pPr algn="ctr">
              <a:defRPr/>
            </a:pPr>
            <a:r>
              <a:rPr lang="ru-RU" sz="1600">
                <a:solidFill>
                  <a:schemeClr val="accent6">
                    <a:lumMod val="75000"/>
                  </a:schemeClr>
                </a:solidFill>
              </a:rPr>
              <a:t> валового </a:t>
            </a:r>
          </a:p>
          <a:p>
            <a:pPr algn="ctr">
              <a:defRPr/>
            </a:pPr>
            <a:r>
              <a:rPr lang="ru-RU" sz="1600">
                <a:solidFill>
                  <a:schemeClr val="accent6">
                    <a:lumMod val="75000"/>
                  </a:schemeClr>
                </a:solidFill>
              </a:rPr>
              <a:t>дохода</a:t>
            </a:r>
          </a:p>
        </p:txBody>
      </p:sp>
      <p:sp>
        <p:nvSpPr>
          <p:cNvPr id="14347" name="Rectangle 14"/>
          <p:cNvSpPr>
            <a:spLocks noChangeArrowheads="1"/>
          </p:cNvSpPr>
          <p:nvPr/>
        </p:nvSpPr>
        <p:spPr bwMode="auto">
          <a:xfrm>
            <a:off x="6151567" y="3016234"/>
            <a:ext cx="1584325" cy="1008062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600">
                <a:solidFill>
                  <a:schemeClr val="accent6">
                    <a:lumMod val="75000"/>
                  </a:schemeClr>
                </a:solidFill>
              </a:rPr>
              <a:t>Налоговая </a:t>
            </a:r>
          </a:p>
          <a:p>
            <a:pPr algn="ctr">
              <a:defRPr/>
            </a:pPr>
            <a:r>
              <a:rPr lang="ru-RU" sz="1600">
                <a:solidFill>
                  <a:schemeClr val="accent6">
                    <a:lumMod val="75000"/>
                  </a:schemeClr>
                </a:solidFill>
              </a:rPr>
              <a:t>инспекция, </a:t>
            </a:r>
          </a:p>
          <a:p>
            <a:pPr algn="ctr">
              <a:defRPr/>
            </a:pPr>
            <a:r>
              <a:rPr lang="ru-RU" sz="1600">
                <a:solidFill>
                  <a:schemeClr val="accent6">
                    <a:lumMod val="75000"/>
                  </a:schemeClr>
                </a:solidFill>
              </a:rPr>
              <a:t>ФСФБН,</a:t>
            </a:r>
          </a:p>
          <a:p>
            <a:pPr algn="ctr">
              <a:defRPr/>
            </a:pPr>
            <a:r>
              <a:rPr lang="ru-RU" sz="1600">
                <a:solidFill>
                  <a:schemeClr val="accent6">
                    <a:lumMod val="75000"/>
                  </a:schemeClr>
                </a:solidFill>
              </a:rPr>
              <a:t>Счетная палата</a:t>
            </a:r>
          </a:p>
        </p:txBody>
      </p:sp>
      <p:sp>
        <p:nvSpPr>
          <p:cNvPr id="14348" name="Rectangle 15"/>
          <p:cNvSpPr>
            <a:spLocks noChangeArrowheads="1"/>
          </p:cNvSpPr>
          <p:nvPr/>
        </p:nvSpPr>
        <p:spPr bwMode="auto">
          <a:xfrm>
            <a:off x="4710117" y="3016234"/>
            <a:ext cx="1296987" cy="1008062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600">
                <a:solidFill>
                  <a:schemeClr val="accent6">
                    <a:lumMod val="75000"/>
                  </a:schemeClr>
                </a:solidFill>
              </a:rPr>
              <a:t>ЦБ РФ, </a:t>
            </a:r>
          </a:p>
          <a:p>
            <a:pPr algn="ctr">
              <a:defRPr/>
            </a:pPr>
            <a:r>
              <a:rPr lang="ru-RU" sz="1600">
                <a:solidFill>
                  <a:schemeClr val="accent6">
                    <a:lumMod val="75000"/>
                  </a:schemeClr>
                </a:solidFill>
              </a:rPr>
              <a:t>ком.банки,</a:t>
            </a:r>
          </a:p>
          <a:p>
            <a:pPr algn="ctr">
              <a:defRPr/>
            </a:pPr>
            <a:r>
              <a:rPr lang="ru-RU" sz="1600">
                <a:solidFill>
                  <a:schemeClr val="accent6">
                    <a:lumMod val="75000"/>
                  </a:schemeClr>
                </a:solidFill>
              </a:rPr>
              <a:t> аудиторы, </a:t>
            </a:r>
          </a:p>
          <a:p>
            <a:pPr algn="ctr">
              <a:defRPr/>
            </a:pPr>
            <a:r>
              <a:rPr lang="ru-RU" sz="1600">
                <a:solidFill>
                  <a:schemeClr val="accent6">
                    <a:lumMod val="75000"/>
                  </a:schemeClr>
                </a:solidFill>
              </a:rPr>
              <a:t>собственники</a:t>
            </a:r>
          </a:p>
        </p:txBody>
      </p:sp>
      <p:sp>
        <p:nvSpPr>
          <p:cNvPr id="10253" name="Line 16"/>
          <p:cNvSpPr>
            <a:spLocks noChangeShapeType="1"/>
          </p:cNvSpPr>
          <p:nvPr/>
        </p:nvSpPr>
        <p:spPr bwMode="auto">
          <a:xfrm>
            <a:off x="7186593" y="719115"/>
            <a:ext cx="136842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4" name="Line 17"/>
          <p:cNvSpPr>
            <a:spLocks noChangeShapeType="1"/>
          </p:cNvSpPr>
          <p:nvPr/>
        </p:nvSpPr>
        <p:spPr bwMode="auto">
          <a:xfrm>
            <a:off x="273030" y="647677"/>
            <a:ext cx="15113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7" name="Line 20"/>
          <p:cNvSpPr>
            <a:spLocks noChangeShapeType="1"/>
          </p:cNvSpPr>
          <p:nvPr/>
        </p:nvSpPr>
        <p:spPr bwMode="auto">
          <a:xfrm>
            <a:off x="317504" y="1647809"/>
            <a:ext cx="217488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8" name="Line 21"/>
          <p:cNvSpPr>
            <a:spLocks noChangeShapeType="1"/>
          </p:cNvSpPr>
          <p:nvPr/>
        </p:nvSpPr>
        <p:spPr bwMode="auto">
          <a:xfrm flipH="1">
            <a:off x="8310567" y="1719246"/>
            <a:ext cx="2889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9" name="Line 22"/>
          <p:cNvSpPr>
            <a:spLocks noChangeShapeType="1"/>
          </p:cNvSpPr>
          <p:nvPr/>
        </p:nvSpPr>
        <p:spPr bwMode="auto">
          <a:xfrm>
            <a:off x="534992" y="2079609"/>
            <a:ext cx="0" cy="266541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0" name="Line 23"/>
          <p:cNvSpPr>
            <a:spLocks noChangeShapeType="1"/>
          </p:cNvSpPr>
          <p:nvPr/>
        </p:nvSpPr>
        <p:spPr bwMode="auto">
          <a:xfrm>
            <a:off x="8310567" y="2079609"/>
            <a:ext cx="0" cy="2592387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1" name="Line 24"/>
          <p:cNvSpPr>
            <a:spLocks noChangeShapeType="1"/>
          </p:cNvSpPr>
          <p:nvPr/>
        </p:nvSpPr>
        <p:spPr bwMode="auto">
          <a:xfrm>
            <a:off x="534992" y="2511409"/>
            <a:ext cx="57467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62" name="Line 25"/>
          <p:cNvSpPr>
            <a:spLocks noChangeShapeType="1"/>
          </p:cNvSpPr>
          <p:nvPr/>
        </p:nvSpPr>
        <p:spPr bwMode="auto">
          <a:xfrm>
            <a:off x="534992" y="4745021"/>
            <a:ext cx="57467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63" name="Line 26"/>
          <p:cNvSpPr>
            <a:spLocks noChangeShapeType="1"/>
          </p:cNvSpPr>
          <p:nvPr/>
        </p:nvSpPr>
        <p:spPr bwMode="auto">
          <a:xfrm>
            <a:off x="1830392" y="2800334"/>
            <a:ext cx="0" cy="2159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64" name="Line 27"/>
          <p:cNvSpPr>
            <a:spLocks noChangeShapeType="1"/>
          </p:cNvSpPr>
          <p:nvPr/>
        </p:nvSpPr>
        <p:spPr bwMode="auto">
          <a:xfrm flipH="1">
            <a:off x="3343279" y="2800334"/>
            <a:ext cx="0" cy="2159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65" name="Line 28"/>
          <p:cNvSpPr>
            <a:spLocks noChangeShapeType="1"/>
          </p:cNvSpPr>
          <p:nvPr/>
        </p:nvSpPr>
        <p:spPr bwMode="auto">
          <a:xfrm flipH="1">
            <a:off x="7734304" y="2511409"/>
            <a:ext cx="576263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66" name="Line 29"/>
          <p:cNvSpPr>
            <a:spLocks noChangeShapeType="1"/>
          </p:cNvSpPr>
          <p:nvPr/>
        </p:nvSpPr>
        <p:spPr bwMode="auto">
          <a:xfrm flipH="1">
            <a:off x="7807329" y="4671996"/>
            <a:ext cx="503238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67" name="Line 30"/>
          <p:cNvSpPr>
            <a:spLocks noChangeShapeType="1"/>
          </p:cNvSpPr>
          <p:nvPr/>
        </p:nvSpPr>
        <p:spPr bwMode="auto">
          <a:xfrm>
            <a:off x="6870704" y="2800334"/>
            <a:ext cx="0" cy="2159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68" name="Line 31"/>
          <p:cNvSpPr>
            <a:spLocks noChangeShapeType="1"/>
          </p:cNvSpPr>
          <p:nvPr/>
        </p:nvSpPr>
        <p:spPr bwMode="auto">
          <a:xfrm>
            <a:off x="5359404" y="2800334"/>
            <a:ext cx="0" cy="2159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5400000">
            <a:off x="-214346" y="1142984"/>
            <a:ext cx="1000132" cy="1588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8073256" y="1213628"/>
            <a:ext cx="1000132" cy="1588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500034" y="5286388"/>
            <a:ext cx="3929090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Обеспечение пропорциональности распределения и достижения экономических интересов организаций, их работников и контрагентов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643438" y="5286388"/>
            <a:ext cx="4286280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Проверяется правильность, своевременность формирования фондов денежных средств, доходов и накоплений организаций, обоснованность их распределения и эффективность использования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4905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hlink"/>
                </a:solidFill>
                <a:latin typeface="Times New Roman"/>
                <a:cs typeface="Times New Roman"/>
              </a:rPr>
              <a:t>Виды 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финансовых отношений НКО</a:t>
            </a:r>
          </a:p>
        </p:txBody>
      </p:sp>
      <p:graphicFrame>
        <p:nvGraphicFramePr>
          <p:cNvPr id="18451" name="Group 19"/>
          <p:cNvGraphicFramePr>
            <a:graphicFrameLocks noGrp="1"/>
          </p:cNvGraphicFramePr>
          <p:nvPr>
            <p:ph sz="half" idx="1"/>
          </p:nvPr>
        </p:nvGraphicFramePr>
        <p:xfrm>
          <a:off x="3244850" y="981075"/>
          <a:ext cx="5581122" cy="4481138"/>
        </p:xfrm>
        <a:graphic>
          <a:graphicData uri="http://schemas.openxmlformats.org/drawingml/2006/table">
            <a:tbl>
              <a:tblPr/>
              <a:tblGrid>
                <a:gridCol w="5581122"/>
              </a:tblGrid>
              <a:tr h="4481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26" marR="91426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480" name="Group 48"/>
          <p:cNvGraphicFramePr>
            <a:graphicFrameLocks noGrp="1"/>
          </p:cNvGraphicFramePr>
          <p:nvPr>
            <p:ph sz="half" idx="2"/>
          </p:nvPr>
        </p:nvGraphicFramePr>
        <p:xfrm>
          <a:off x="323850" y="1020763"/>
          <a:ext cx="2592388" cy="4440826"/>
        </p:xfrm>
        <a:graphic>
          <a:graphicData uri="http://schemas.openxmlformats.org/drawingml/2006/table">
            <a:tbl>
              <a:tblPr/>
              <a:tblGrid>
                <a:gridCol w="2592388"/>
              </a:tblGrid>
              <a:tr h="4440826"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atin typeface="Times New Roman"/>
                        <a:cs typeface="Times New Roman"/>
                      </a:endParaRPr>
                    </a:p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atin typeface="Times New Roman"/>
                        <a:cs typeface="Times New Roman"/>
                      </a:endParaRPr>
                    </a:p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atin typeface="Times New Roman"/>
                        <a:cs typeface="Times New Roman"/>
                      </a:endParaRPr>
                    </a:p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/>
                          <a:cs typeface="Times New Roman"/>
                        </a:rPr>
                        <a:t>Финансовые отношения с </a:t>
                      </a:r>
                      <a:r>
                        <a:rPr lang="ru-RU" sz="2000" b="1" dirty="0" smtClean="0">
                          <a:latin typeface="Times New Roman"/>
                          <a:cs typeface="Times New Roman"/>
                        </a:rPr>
                        <a:t>органами  государственной власти и местного самоуправления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/>
                        <a:ea typeface="Arial" charset="0"/>
                        <a:cs typeface="Times New Roman"/>
                      </a:endParaRPr>
                    </a:p>
                  </a:txBody>
                  <a:tcPr marL="91405" marR="91405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9519" name="Rectangle 25"/>
          <p:cNvSpPr>
            <a:spLocks noChangeArrowheads="1"/>
          </p:cNvSpPr>
          <p:nvPr/>
        </p:nvSpPr>
        <p:spPr bwMode="auto">
          <a:xfrm>
            <a:off x="3563938" y="1196975"/>
            <a:ext cx="4881562" cy="4043363"/>
          </a:xfrm>
          <a:prstGeom prst="rect">
            <a:avLst/>
          </a:prstGeom>
          <a:solidFill>
            <a:srgbClr val="DCE6F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>
              <a:buFont typeface="Arial" charset="0"/>
              <a:buChar char="•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Субсидии;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Бюджетные инвестиции;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Гранты; 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Государственные заказы;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Государственные контракты</a:t>
            </a:r>
          </a:p>
        </p:txBody>
      </p:sp>
      <p:sp>
        <p:nvSpPr>
          <p:cNvPr id="149520" name="Стрелка вправо 21"/>
          <p:cNvSpPr>
            <a:spLocks noChangeArrowheads="1"/>
          </p:cNvSpPr>
          <p:nvPr/>
        </p:nvSpPr>
        <p:spPr bwMode="auto">
          <a:xfrm>
            <a:off x="2916238" y="2643188"/>
            <a:ext cx="503237" cy="86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9521" name="Содержимое 5" descr="1.jpeg"/>
          <p:cNvPicPr>
            <a:picLocks noChangeAspect="1"/>
          </p:cNvPicPr>
          <p:nvPr/>
        </p:nvPicPr>
        <p:blipFill>
          <a:blip r:embed="rId3"/>
          <a:srcRect l="22736" t="1913" r="22908" b="8081"/>
          <a:stretch>
            <a:fillRect/>
          </a:stretch>
        </p:blipFill>
        <p:spPr bwMode="auto">
          <a:xfrm>
            <a:off x="392113" y="5013325"/>
            <a:ext cx="65087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4905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hlink"/>
                </a:solidFill>
                <a:latin typeface="Times New Roman"/>
                <a:cs typeface="Times New Roman"/>
              </a:rPr>
              <a:t>Виды 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финансовых отношений НКО</a:t>
            </a:r>
          </a:p>
        </p:txBody>
      </p:sp>
      <p:graphicFrame>
        <p:nvGraphicFramePr>
          <p:cNvPr id="18451" name="Group 19"/>
          <p:cNvGraphicFramePr>
            <a:graphicFrameLocks noGrp="1"/>
          </p:cNvGraphicFramePr>
          <p:nvPr>
            <p:ph sz="half" idx="1"/>
          </p:nvPr>
        </p:nvGraphicFramePr>
        <p:xfrm>
          <a:off x="3276600" y="981075"/>
          <a:ext cx="5549900" cy="4481138"/>
        </p:xfrm>
        <a:graphic>
          <a:graphicData uri="http://schemas.openxmlformats.org/drawingml/2006/table">
            <a:tbl>
              <a:tblPr/>
              <a:tblGrid>
                <a:gridCol w="5549900"/>
              </a:tblGrid>
              <a:tr h="4481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26" marR="91426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480" name="Group 48"/>
          <p:cNvGraphicFramePr>
            <a:graphicFrameLocks noGrp="1"/>
          </p:cNvGraphicFramePr>
          <p:nvPr>
            <p:ph sz="half" idx="2"/>
          </p:nvPr>
        </p:nvGraphicFramePr>
        <p:xfrm>
          <a:off x="323850" y="1020763"/>
          <a:ext cx="2592388" cy="4440826"/>
        </p:xfrm>
        <a:graphic>
          <a:graphicData uri="http://schemas.openxmlformats.org/drawingml/2006/table">
            <a:tbl>
              <a:tblPr/>
              <a:tblGrid>
                <a:gridCol w="2592388"/>
              </a:tblGrid>
              <a:tr h="4440826"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atin typeface="Times New Roman"/>
                        <a:cs typeface="Times New Roman"/>
                      </a:endParaRPr>
                    </a:p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atin typeface="Times New Roman"/>
                        <a:cs typeface="Times New Roman"/>
                      </a:endParaRPr>
                    </a:p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atin typeface="Times New Roman"/>
                        <a:cs typeface="Times New Roman"/>
                      </a:endParaRPr>
                    </a:p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atin typeface="Times New Roman"/>
                        <a:cs typeface="Times New Roman"/>
                      </a:endParaRPr>
                    </a:p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atin typeface="Times New Roman"/>
                        <a:cs typeface="Times New Roman"/>
                      </a:endParaRPr>
                    </a:p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/>
                          <a:cs typeface="Times New Roman"/>
                        </a:rPr>
                        <a:t>Финансовые отношения с организациями и домохозяйствами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Arial" charset="0"/>
                        <a:cs typeface="Times New Roman"/>
                      </a:endParaRPr>
                    </a:p>
                  </a:txBody>
                  <a:tcPr marL="91405" marR="91405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10" name="Rectangle 25"/>
          <p:cNvSpPr>
            <a:spLocks noChangeArrowheads="1"/>
          </p:cNvSpPr>
          <p:nvPr/>
        </p:nvSpPr>
        <p:spPr bwMode="auto">
          <a:xfrm>
            <a:off x="3563938" y="1196975"/>
            <a:ext cx="5040312" cy="3816350"/>
          </a:xfrm>
          <a:prstGeom prst="rect">
            <a:avLst/>
          </a:prstGeom>
          <a:solidFill>
            <a:srgbClr val="DCE6F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85750" indent="-285750">
              <a:buFont typeface="Arial"/>
              <a:buChar char="•"/>
              <a:defRPr/>
            </a:pPr>
            <a:r>
              <a:rPr lang="ru-RU" sz="2000" dirty="0">
                <a:latin typeface="Times New Roman"/>
                <a:cs typeface="Times New Roman"/>
              </a:rPr>
              <a:t>Пожертвования;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ru-RU" sz="2000" dirty="0">
                <a:latin typeface="Times New Roman"/>
                <a:cs typeface="Times New Roman"/>
              </a:rPr>
              <a:t>Спонсорские взносы;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ru-RU" sz="2000" dirty="0">
                <a:latin typeface="Times New Roman"/>
                <a:cs typeface="Times New Roman"/>
              </a:rPr>
              <a:t>Благотворительность;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ru-RU" sz="2000" dirty="0">
                <a:latin typeface="Times New Roman"/>
                <a:cs typeface="Times New Roman"/>
              </a:rPr>
              <a:t>Доходы и поступления </a:t>
            </a:r>
          </a:p>
          <a:p>
            <a:pPr>
              <a:defRPr/>
            </a:pPr>
            <a:r>
              <a:rPr lang="ru-RU" sz="2000" dirty="0">
                <a:latin typeface="Times New Roman"/>
                <a:cs typeface="Times New Roman"/>
              </a:rPr>
              <a:t>от операций на финансовом рынке;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ru-RU" sz="2000" dirty="0">
                <a:latin typeface="Times New Roman"/>
                <a:cs typeface="Times New Roman"/>
              </a:rPr>
              <a:t>Доходы от сдачи имущества в аренду;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ru-RU" sz="2000" dirty="0">
                <a:latin typeface="Times New Roman"/>
                <a:cs typeface="Times New Roman"/>
              </a:rPr>
              <a:t>Штрафы и др.</a:t>
            </a:r>
          </a:p>
        </p:txBody>
      </p:sp>
      <p:sp>
        <p:nvSpPr>
          <p:cNvPr id="150544" name="Стрелка вправо 2"/>
          <p:cNvSpPr>
            <a:spLocks noChangeArrowheads="1"/>
          </p:cNvSpPr>
          <p:nvPr/>
        </p:nvSpPr>
        <p:spPr bwMode="auto">
          <a:xfrm>
            <a:off x="2916238" y="2790825"/>
            <a:ext cx="503237" cy="86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50545" name="Содержимое 5" descr="1.jpeg"/>
          <p:cNvPicPr>
            <a:picLocks noChangeAspect="1"/>
          </p:cNvPicPr>
          <p:nvPr/>
        </p:nvPicPr>
        <p:blipFill>
          <a:blip r:embed="rId3"/>
          <a:srcRect l="22736" t="1913" r="22908" b="8081"/>
          <a:stretch>
            <a:fillRect/>
          </a:stretch>
        </p:blipFill>
        <p:spPr bwMode="auto">
          <a:xfrm>
            <a:off x="392113" y="5013325"/>
            <a:ext cx="65087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107950" y="57150"/>
            <a:ext cx="9036050" cy="590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ФМ от организационно-правовой формы НКО</a:t>
            </a:r>
          </a:p>
        </p:txBody>
      </p:sp>
      <p:pic>
        <p:nvPicPr>
          <p:cNvPr id="151555" name="Picture 3" descr="\\prognoz\dept\Design\Внутренние работы\Презентации\909438 - Презентация для Минфина, оформление\в работе\Icon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660400"/>
            <a:ext cx="87376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4" name="Group 3"/>
          <p:cNvGraphicFramePr>
            <a:graphicFrameLocks noGrp="1"/>
          </p:cNvGraphicFramePr>
          <p:nvPr>
            <p:ph idx="1"/>
          </p:nvPr>
        </p:nvGraphicFramePr>
        <p:xfrm>
          <a:off x="366713" y="1484313"/>
          <a:ext cx="8482014" cy="5304919"/>
        </p:xfrm>
        <a:graphic>
          <a:graphicData uri="http://schemas.openxmlformats.org/drawingml/2006/table">
            <a:tbl>
              <a:tblPr/>
              <a:tblGrid>
                <a:gridCol w="2045155"/>
                <a:gridCol w="1377790"/>
                <a:gridCol w="1829876"/>
                <a:gridCol w="1571541"/>
                <a:gridCol w="1657652"/>
              </a:tblGrid>
              <a:tr h="1464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Доходы от платных услуг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Доходы от собственности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Банковский кредит (займы юридических лиц)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Доходы от управления целевым капиталом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Потребительский кооператив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Фонд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Общественная (религиозная) организация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Автономная некоммерческая организация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Ассоциация (союз)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107950" y="57150"/>
            <a:ext cx="9036050" cy="590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ФМ от организационно-правовой формы НКО</a:t>
            </a:r>
          </a:p>
        </p:txBody>
      </p:sp>
      <p:pic>
        <p:nvPicPr>
          <p:cNvPr id="152579" name="Picture 3" descr="\\prognoz\dept\Design\Внутренние работы\Презентации\909438 - Презентация для Минфина, оформление\в работе\Icon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647700"/>
            <a:ext cx="87376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4" name="Group 3"/>
          <p:cNvGraphicFramePr>
            <a:graphicFrameLocks noGrp="1"/>
          </p:cNvGraphicFramePr>
          <p:nvPr>
            <p:ph idx="1"/>
          </p:nvPr>
        </p:nvGraphicFramePr>
        <p:xfrm>
          <a:off x="366713" y="1484313"/>
          <a:ext cx="8482014" cy="5304919"/>
        </p:xfrm>
        <a:graphic>
          <a:graphicData uri="http://schemas.openxmlformats.org/drawingml/2006/table">
            <a:tbl>
              <a:tblPr/>
              <a:tblGrid>
                <a:gridCol w="2045155"/>
                <a:gridCol w="1463901"/>
                <a:gridCol w="1313206"/>
                <a:gridCol w="1644940"/>
                <a:gridCol w="2014812"/>
              </a:tblGrid>
              <a:tr h="1464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Бюджетные субсидии на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определен-ные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цели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Членские взносы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Единовременные и регулярные платежи учредителей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Добровольные поступления от физических и юридических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Потребительский кооператив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Фонд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Общественная (религиозная) организация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Автономная некоммерческая организация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Ассоциация (союз)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4905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hlink"/>
                </a:solidFill>
                <a:latin typeface="Times New Roman"/>
                <a:cs typeface="Times New Roman"/>
              </a:rPr>
              <a:t>Формы </a:t>
            </a:r>
            <a:r>
              <a:rPr lang="ru-RU" sz="3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организации финансовых отношений</a:t>
            </a:r>
            <a:endParaRPr lang="ru-RU" sz="3200" b="1" dirty="0" smtClean="0">
              <a:latin typeface="Times New Roman"/>
              <a:cs typeface="Times New Roman"/>
            </a:endParaRPr>
          </a:p>
        </p:txBody>
      </p:sp>
      <p:graphicFrame>
        <p:nvGraphicFramePr>
          <p:cNvPr id="18451" name="Group 19"/>
          <p:cNvGraphicFramePr>
            <a:graphicFrameLocks noGrp="1"/>
          </p:cNvGraphicFramePr>
          <p:nvPr>
            <p:ph sz="half" idx="1"/>
          </p:nvPr>
        </p:nvGraphicFramePr>
        <p:xfrm>
          <a:off x="611188" y="981075"/>
          <a:ext cx="7993062" cy="5327650"/>
        </p:xfrm>
        <a:graphic>
          <a:graphicData uri="http://schemas.openxmlformats.org/drawingml/2006/table">
            <a:tbl>
              <a:tblPr/>
              <a:tblGrid>
                <a:gridCol w="7993062"/>
              </a:tblGrid>
              <a:tr h="38376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2" marR="91442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99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2" marR="91442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971550" y="1196975"/>
            <a:ext cx="7272338" cy="14430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2000" dirty="0">
                <a:solidFill>
                  <a:srgbClr val="0000FF"/>
                </a:solidFill>
                <a:latin typeface="Times New Roman"/>
                <a:cs typeface="Times New Roman"/>
              </a:rPr>
              <a:t>Формы организации финансовых отношений </a:t>
            </a:r>
            <a:r>
              <a:rPr lang="ru-RU" sz="2000" dirty="0">
                <a:solidFill>
                  <a:srgbClr val="000000"/>
                </a:solidFill>
                <a:latin typeface="Times New Roman"/>
                <a:cs typeface="Times New Roman"/>
              </a:rPr>
              <a:t>– внешний </a:t>
            </a:r>
          </a:p>
          <a:p>
            <a:pPr algn="ctr">
              <a:defRPr/>
            </a:pPr>
            <a:r>
              <a:rPr lang="ru-RU" sz="2000" dirty="0">
                <a:solidFill>
                  <a:srgbClr val="000000"/>
                </a:solidFill>
                <a:latin typeface="Times New Roman"/>
                <a:cs typeface="Times New Roman"/>
              </a:rPr>
              <a:t>порядок их проявления, выражающийся в добровольном или</a:t>
            </a:r>
          </a:p>
          <a:p>
            <a:pPr algn="ctr">
              <a:defRPr/>
            </a:pPr>
            <a:r>
              <a:rPr lang="ru-RU" sz="2000" dirty="0">
                <a:solidFill>
                  <a:srgbClr val="000000"/>
                </a:solidFill>
                <a:latin typeface="Times New Roman"/>
                <a:cs typeface="Times New Roman"/>
              </a:rPr>
              <a:t> обязательном формировании финансовых ресурсов НКО</a:t>
            </a:r>
          </a:p>
        </p:txBody>
      </p:sp>
      <p:sp>
        <p:nvSpPr>
          <p:cNvPr id="153612" name="Rectangle 25"/>
          <p:cNvSpPr>
            <a:spLocks noChangeArrowheads="1"/>
          </p:cNvSpPr>
          <p:nvPr/>
        </p:nvSpPr>
        <p:spPr bwMode="auto">
          <a:xfrm>
            <a:off x="971550" y="2801938"/>
            <a:ext cx="3529013" cy="1673225"/>
          </a:xfrm>
          <a:prstGeom prst="rect">
            <a:avLst/>
          </a:prstGeom>
          <a:solidFill>
            <a:srgbClr val="DCE6F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Добровольная 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3" name="Rectangle 15"/>
          <p:cNvSpPr>
            <a:spLocks noChangeArrowheads="1"/>
          </p:cNvSpPr>
          <p:nvPr/>
        </p:nvSpPr>
        <p:spPr bwMode="auto">
          <a:xfrm>
            <a:off x="4716463" y="2801938"/>
            <a:ext cx="3527425" cy="1673225"/>
          </a:xfrm>
          <a:prstGeom prst="rect">
            <a:avLst/>
          </a:prstGeom>
          <a:solidFill>
            <a:srgbClr val="CCE1F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Обязательная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4" name="Rectangle 17"/>
          <p:cNvSpPr>
            <a:spLocks noChangeArrowheads="1"/>
          </p:cNvSpPr>
          <p:nvPr/>
        </p:nvSpPr>
        <p:spPr bwMode="auto">
          <a:xfrm>
            <a:off x="971550" y="5084763"/>
            <a:ext cx="3529013" cy="1081087"/>
          </a:xfrm>
          <a:prstGeom prst="rect">
            <a:avLst/>
          </a:prstGeom>
          <a:solidFill>
            <a:srgbClr val="CCE1F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Пожертвования, спонсорские 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взносы </a:t>
            </a:r>
          </a:p>
        </p:txBody>
      </p:sp>
      <p:pic>
        <p:nvPicPr>
          <p:cNvPr id="153615" name="Содержимое 12" descr="4.jpg"/>
          <p:cNvPicPr>
            <a:picLocks noGrp="1" noChangeAspect="1"/>
          </p:cNvPicPr>
          <p:nvPr>
            <p:ph idx="1"/>
          </p:nvPr>
        </p:nvPicPr>
        <p:blipFill>
          <a:blip r:embed="rId2"/>
          <a:srcRect l="23936" t="26086" r="30112" b="21881"/>
          <a:stretch>
            <a:fillRect/>
          </a:stretch>
        </p:blipFill>
        <p:spPr>
          <a:xfrm>
            <a:off x="4211638" y="4052888"/>
            <a:ext cx="936625" cy="1176337"/>
          </a:xfrm>
        </p:spPr>
      </p:pic>
      <p:sp>
        <p:nvSpPr>
          <p:cNvPr id="153616" name="Rectangle 17"/>
          <p:cNvSpPr>
            <a:spLocks noChangeArrowheads="1"/>
          </p:cNvSpPr>
          <p:nvPr/>
        </p:nvSpPr>
        <p:spPr bwMode="auto">
          <a:xfrm>
            <a:off x="4716463" y="5083175"/>
            <a:ext cx="3529012" cy="1081088"/>
          </a:xfrm>
          <a:prstGeom prst="rect">
            <a:avLst/>
          </a:prstGeom>
          <a:solidFill>
            <a:srgbClr val="CCE1F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Взносы в уставный капитал,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Бюджетные ассигнования 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учреждениям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938" y="403225"/>
            <a:ext cx="8586787" cy="2808288"/>
          </a:xfrm>
          <a:prstGeom prst="rect">
            <a:avLst/>
          </a:prstGeom>
          <a:solidFill>
            <a:srgbClr val="F4ECD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2F2B20"/>
                </a:solidFill>
                <a:latin typeface="Times New Roman"/>
                <a:cs typeface="Times New Roman"/>
              </a:rPr>
              <a:t>Методы </a:t>
            </a:r>
            <a:r>
              <a:rPr lang="ru-RU" sz="2400" dirty="0">
                <a:solidFill>
                  <a:srgbClr val="2F2B20"/>
                </a:solidFill>
                <a:latin typeface="Times New Roman"/>
                <a:cs typeface="Times New Roman"/>
              </a:rPr>
              <a:t>(способ достижения цели) </a:t>
            </a:r>
            <a:r>
              <a:rPr lang="ru-RU" sz="2400" b="1" dirty="0">
                <a:solidFill>
                  <a:srgbClr val="2F2B20"/>
                </a:solidFill>
                <a:latin typeface="Times New Roman"/>
                <a:cs typeface="Times New Roman"/>
              </a:rPr>
              <a:t>организации финансовых отношений – </a:t>
            </a:r>
            <a:r>
              <a:rPr lang="ru-RU" sz="2400" dirty="0">
                <a:solidFill>
                  <a:srgbClr val="2F2B20"/>
                </a:solidFill>
                <a:latin typeface="Times New Roman"/>
                <a:cs typeface="Times New Roman"/>
              </a:rPr>
              <a:t>способы формирования и использования финансовых ресурсов</a:t>
            </a:r>
          </a:p>
          <a:p>
            <a:pPr algn="ctr">
              <a:defRPr/>
            </a:pPr>
            <a:endParaRPr lang="ru-RU" sz="24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endParaRPr lang="ru-RU" sz="24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endParaRPr lang="ru-RU" sz="24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endParaRPr lang="ru-RU" sz="2400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1938" y="5611813"/>
            <a:ext cx="8066087" cy="1009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solidFill>
                <a:srgbClr val="2F2B20"/>
              </a:solidFill>
            </a:endParaRPr>
          </a:p>
          <a:p>
            <a:pPr algn="ctr">
              <a:defRPr/>
            </a:pPr>
            <a:endParaRPr lang="ru-RU" dirty="0">
              <a:solidFill>
                <a:srgbClr val="2F2B20"/>
              </a:solidFill>
            </a:endParaRPr>
          </a:p>
        </p:txBody>
      </p:sp>
      <p:sp>
        <p:nvSpPr>
          <p:cNvPr id="154628" name="Прямоугольник 1"/>
          <p:cNvSpPr>
            <a:spLocks noChangeArrowheads="1"/>
          </p:cNvSpPr>
          <p:nvPr/>
        </p:nvSpPr>
        <p:spPr bwMode="auto">
          <a:xfrm>
            <a:off x="261938" y="3638550"/>
            <a:ext cx="8586787" cy="1938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Способы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(порядок, образ действий для достижения цели)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количественного определения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параметров финансового механизма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7050" y="2181225"/>
            <a:ext cx="1747838" cy="798513"/>
          </a:xfrm>
          <a:prstGeom prst="rect">
            <a:avLst/>
          </a:prstGeom>
          <a:solidFill>
            <a:srgbClr val="F4ECD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2F2B20"/>
                </a:solidFill>
                <a:latin typeface="Times New Roman"/>
                <a:cs typeface="Times New Roman"/>
              </a:rPr>
              <a:t>Налоговый метод</a:t>
            </a:r>
            <a:endParaRPr lang="ru-RU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24125" y="2181225"/>
            <a:ext cx="1749425" cy="798513"/>
          </a:xfrm>
          <a:prstGeom prst="rect">
            <a:avLst/>
          </a:prstGeom>
          <a:solidFill>
            <a:srgbClr val="F4ECD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2F2B20"/>
                </a:solidFill>
                <a:latin typeface="Times New Roman"/>
                <a:cs typeface="Times New Roman"/>
              </a:rPr>
              <a:t>Страховой метод </a:t>
            </a:r>
            <a:endParaRPr lang="ru-RU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25963" y="2166938"/>
            <a:ext cx="1984375" cy="798512"/>
          </a:xfrm>
          <a:prstGeom prst="rect">
            <a:avLst/>
          </a:prstGeom>
          <a:solidFill>
            <a:srgbClr val="F4ECD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2F2B20"/>
                </a:solidFill>
                <a:latin typeface="Times New Roman"/>
                <a:cs typeface="Times New Roman"/>
              </a:rPr>
              <a:t>Метод финансирования</a:t>
            </a:r>
            <a:endParaRPr lang="ru-RU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753225" y="2166938"/>
            <a:ext cx="1758950" cy="798512"/>
          </a:xfrm>
          <a:prstGeom prst="rect">
            <a:avLst/>
          </a:prstGeom>
          <a:solidFill>
            <a:srgbClr val="F4ECD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2F2B20"/>
                </a:solidFill>
                <a:latin typeface="Times New Roman"/>
                <a:cs typeface="Times New Roman"/>
              </a:rPr>
              <a:t>Метод кредитования</a:t>
            </a:r>
            <a:endParaRPr lang="ru-RU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  <p:sp>
        <p:nvSpPr>
          <p:cNvPr id="8" name="Стрелка вверх 7"/>
          <p:cNvSpPr/>
          <p:nvPr/>
        </p:nvSpPr>
        <p:spPr>
          <a:xfrm>
            <a:off x="1130300" y="1760538"/>
            <a:ext cx="654050" cy="38893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>
            <a:off x="3074988" y="1735138"/>
            <a:ext cx="654050" cy="39052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верх 22"/>
          <p:cNvSpPr/>
          <p:nvPr/>
        </p:nvSpPr>
        <p:spPr>
          <a:xfrm>
            <a:off x="5178425" y="1760538"/>
            <a:ext cx="652463" cy="38893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>
            <a:off x="7299325" y="1717675"/>
            <a:ext cx="652463" cy="38893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Содержимое 2"/>
          <p:cNvSpPr>
            <a:spLocks noGrp="1"/>
          </p:cNvSpPr>
          <p:nvPr>
            <p:ph idx="4294967295"/>
          </p:nvPr>
        </p:nvSpPr>
        <p:spPr>
          <a:xfrm>
            <a:off x="304800" y="517525"/>
            <a:ext cx="8686800" cy="5562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/>
              <a:t>  </a:t>
            </a:r>
            <a:endParaRPr lang="ru-RU" smtClean="0">
              <a:solidFill>
                <a:srgbClr val="FF000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mtClean="0">
              <a:solidFill>
                <a:srgbClr val="FF000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mtClean="0">
              <a:solidFill>
                <a:srgbClr val="FF000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050" y="1097710"/>
            <a:ext cx="814652" cy="4788699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2000" dirty="0">
                <a:solidFill>
                  <a:srgbClr val="FF0000"/>
                </a:solidFill>
                <a:latin typeface="Times New Roman" charset="0"/>
                <a:ea typeface="Arial" charset="0"/>
                <a:cs typeface="Times New Roman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rPr>
              <a:t>. </a:t>
            </a:r>
            <a:r>
              <a:rPr lang="ru-RU" sz="2000" dirty="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rPr>
              <a:t>Порядок формирования и использования финансовых ресурсов</a:t>
            </a:r>
            <a:endParaRPr lang="ru-RU" sz="2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1263" y="1108075"/>
            <a:ext cx="2081212" cy="1725613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3366FF"/>
                </a:solidFill>
                <a:latin typeface="Times New Roman" charset="0"/>
                <a:ea typeface="Arial" charset="0"/>
                <a:cs typeface="Times New Roman" charset="0"/>
              </a:rPr>
              <a:t>Доходы от собственности </a:t>
            </a:r>
            <a:endParaRPr lang="ru-RU" sz="2000" dirty="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1263" y="2873375"/>
            <a:ext cx="2081212" cy="1173163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3366FF"/>
                </a:solidFill>
                <a:latin typeface="Times New Roman" charset="0"/>
                <a:ea typeface="Arial" charset="0"/>
                <a:cs typeface="Times New Roman" charset="0"/>
              </a:rPr>
              <a:t>Распределение прибыли между собственниками</a:t>
            </a:r>
            <a:endParaRPr lang="ru-RU" sz="2000" dirty="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sp>
        <p:nvSpPr>
          <p:cNvPr id="8" name="Стрелка вниз 7"/>
          <p:cNvSpPr/>
          <p:nvPr/>
        </p:nvSpPr>
        <p:spPr>
          <a:xfrm rot="16200000">
            <a:off x="-610393" y="3369469"/>
            <a:ext cx="3357562" cy="285750"/>
          </a:xfrm>
          <a:prstGeom prst="downArrow">
            <a:avLst>
              <a:gd name="adj1" fmla="val 50000"/>
              <a:gd name="adj2" fmla="val 4799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5655" name="Заголовок 1"/>
          <p:cNvSpPr>
            <a:spLocks noGrp="1"/>
          </p:cNvSpPr>
          <p:nvPr>
            <p:ph type="title"/>
          </p:nvPr>
        </p:nvSpPr>
        <p:spPr>
          <a:xfrm>
            <a:off x="560388" y="142875"/>
            <a:ext cx="8180387" cy="717550"/>
          </a:xfrm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Факторы, определяющие особенности </a:t>
            </a:r>
            <a:r>
              <a:rPr lang="ru-RU" sz="2400" b="1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финансового механизма НКО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12850" y="4084638"/>
            <a:ext cx="2081213" cy="180181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3366FF"/>
                </a:solidFill>
                <a:latin typeface="Times New Roman" charset="0"/>
                <a:ea typeface="Arial" charset="0"/>
                <a:cs typeface="Times New Roman" charset="0"/>
              </a:rPr>
              <a:t>Привлечение кредитов</a:t>
            </a:r>
            <a:endParaRPr lang="ru-RU" sz="2000" dirty="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86150" y="1108075"/>
            <a:ext cx="1874838" cy="958850"/>
          </a:xfrm>
          <a:prstGeom prst="rect">
            <a:avLst/>
          </a:prstGeom>
          <a:solidFill>
            <a:srgbClr val="C3D69B"/>
          </a:solidFill>
          <a:ln>
            <a:solidFill>
              <a:srgbClr val="7793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charset="0"/>
                <a:ea typeface="Arial" charset="0"/>
                <a:cs typeface="Times New Roman" charset="0"/>
              </a:rPr>
              <a:t>Госкорпорация</a:t>
            </a:r>
            <a:endParaRPr lang="ru-RU" sz="2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86150" y="2111375"/>
            <a:ext cx="1874838" cy="722313"/>
          </a:xfrm>
          <a:prstGeom prst="rect">
            <a:avLst/>
          </a:prstGeom>
          <a:solidFill>
            <a:srgbClr val="C3D69B"/>
          </a:solidFill>
          <a:ln>
            <a:solidFill>
              <a:srgbClr val="7793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0000"/>
                </a:solidFill>
                <a:latin typeface="Times New Roman" charset="0"/>
                <a:ea typeface="Arial" charset="0"/>
                <a:cs typeface="Times New Roman" charset="0"/>
              </a:rPr>
              <a:t>+</a:t>
            </a:r>
            <a:endParaRPr lang="ru-RU" sz="2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24488" y="1108075"/>
            <a:ext cx="1765300" cy="9588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0000"/>
                </a:solidFill>
                <a:latin typeface="Times New Roman" charset="0"/>
                <a:ea typeface="Arial" charset="0"/>
                <a:cs typeface="Times New Roman" charset="0"/>
              </a:rPr>
              <a:t>Казенное учреждение</a:t>
            </a:r>
            <a:endParaRPr lang="ru-RU" sz="2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24488" y="2111375"/>
            <a:ext cx="1765300" cy="7223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0000"/>
                </a:solidFill>
                <a:latin typeface="Times New Roman" charset="0"/>
                <a:ea typeface="Arial" charset="0"/>
                <a:cs typeface="Times New Roman" charset="0"/>
              </a:rPr>
              <a:t>-</a:t>
            </a:r>
            <a:endParaRPr lang="ru-RU" sz="2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24488" y="2873375"/>
            <a:ext cx="1765300" cy="11731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0000"/>
                </a:solidFill>
                <a:latin typeface="Times New Roman" charset="0"/>
                <a:ea typeface="Arial" charset="0"/>
                <a:cs typeface="Times New Roman" charset="0"/>
              </a:rPr>
              <a:t>-</a:t>
            </a:r>
            <a:endParaRPr lang="ru-RU" sz="2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86150" y="2873375"/>
            <a:ext cx="1874838" cy="1173163"/>
          </a:xfrm>
          <a:prstGeom prst="rect">
            <a:avLst/>
          </a:prstGeom>
          <a:solidFill>
            <a:srgbClr val="C3D69B"/>
          </a:solidFill>
          <a:ln>
            <a:solidFill>
              <a:srgbClr val="7793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0000"/>
                </a:solidFill>
                <a:latin typeface="Times New Roman" charset="0"/>
                <a:ea typeface="Arial" charset="0"/>
                <a:cs typeface="Times New Roman" charset="0"/>
              </a:rPr>
              <a:t>-</a:t>
            </a:r>
            <a:endParaRPr lang="ru-RU" sz="2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1" name="Стрелка вниз 20"/>
          <p:cNvSpPr/>
          <p:nvPr/>
        </p:nvSpPr>
        <p:spPr>
          <a:xfrm rot="16200000">
            <a:off x="2635250" y="1938338"/>
            <a:ext cx="1443037" cy="173038"/>
          </a:xfrm>
          <a:prstGeom prst="downArrow">
            <a:avLst>
              <a:gd name="adj1" fmla="val 50000"/>
              <a:gd name="adj2" fmla="val 4799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2" name="Стрелка вниз 21"/>
          <p:cNvSpPr/>
          <p:nvPr/>
        </p:nvSpPr>
        <p:spPr>
          <a:xfrm rot="16200000">
            <a:off x="2655887" y="3482976"/>
            <a:ext cx="1444625" cy="171450"/>
          </a:xfrm>
          <a:prstGeom prst="downArrow">
            <a:avLst>
              <a:gd name="adj1" fmla="val 50000"/>
              <a:gd name="adj2" fmla="val 4799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3" name="Стрелка вниз 22"/>
          <p:cNvSpPr/>
          <p:nvPr/>
        </p:nvSpPr>
        <p:spPr>
          <a:xfrm rot="16200000">
            <a:off x="2793207" y="5150644"/>
            <a:ext cx="1150937" cy="149225"/>
          </a:xfrm>
          <a:prstGeom prst="downArrow">
            <a:avLst>
              <a:gd name="adj1" fmla="val 50000"/>
              <a:gd name="adj2" fmla="val 4799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235825" y="1108075"/>
            <a:ext cx="1765300" cy="9588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err="1">
                <a:solidFill>
                  <a:srgbClr val="000000"/>
                </a:solidFill>
                <a:latin typeface="Times New Roman" charset="0"/>
                <a:ea typeface="Arial" charset="0"/>
                <a:cs typeface="Times New Roman" charset="0"/>
              </a:rPr>
              <a:t>Потребитель-ский</a:t>
            </a:r>
            <a:r>
              <a:rPr lang="ru-RU" sz="2000" dirty="0">
                <a:solidFill>
                  <a:srgbClr val="000000"/>
                </a:solidFill>
                <a:latin typeface="Times New Roman" charset="0"/>
                <a:ea typeface="Arial" charset="0"/>
                <a:cs typeface="Times New Roman" charset="0"/>
              </a:rPr>
              <a:t> кооператив</a:t>
            </a:r>
            <a:endParaRPr lang="ru-RU" sz="2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250113" y="2873375"/>
            <a:ext cx="1765300" cy="1173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0000"/>
                </a:solidFill>
                <a:latin typeface="Times New Roman" charset="0"/>
                <a:ea typeface="Arial" charset="0"/>
                <a:cs typeface="Times New Roman" charset="0"/>
              </a:rPr>
              <a:t>+</a:t>
            </a:r>
            <a:endParaRPr lang="ru-RU" sz="2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232650" y="2111375"/>
            <a:ext cx="1765300" cy="722313"/>
          </a:xfrm>
          <a:prstGeom prst="rect">
            <a:avLst/>
          </a:prstGeom>
          <a:solidFill>
            <a:srgbClr val="95B3D7"/>
          </a:solidFill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0000"/>
                </a:solidFill>
                <a:latin typeface="Times New Roman" charset="0"/>
                <a:ea typeface="Arial" charset="0"/>
                <a:cs typeface="Times New Roman" charset="0"/>
              </a:rPr>
              <a:t>+</a:t>
            </a:r>
            <a:endParaRPr lang="ru-RU" sz="2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86150" y="4086225"/>
            <a:ext cx="1874838" cy="1800225"/>
          </a:xfrm>
          <a:prstGeom prst="rect">
            <a:avLst/>
          </a:prstGeom>
          <a:solidFill>
            <a:srgbClr val="C3D69B"/>
          </a:solidFill>
          <a:ln>
            <a:solidFill>
              <a:srgbClr val="7793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0000"/>
                </a:solidFill>
                <a:latin typeface="Times New Roman" charset="0"/>
                <a:ea typeface="Arial" charset="0"/>
                <a:cs typeface="Times New Roman" charset="0"/>
              </a:rPr>
              <a:t>+</a:t>
            </a:r>
            <a:endParaRPr lang="ru-RU" sz="2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24488" y="4086225"/>
            <a:ext cx="1765300" cy="18002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0000"/>
                </a:solidFill>
                <a:latin typeface="Times New Roman" charset="0"/>
                <a:ea typeface="Arial" charset="0"/>
                <a:cs typeface="Times New Roman" charset="0"/>
              </a:rPr>
              <a:t>-</a:t>
            </a:r>
            <a:endParaRPr lang="ru-RU" sz="2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250113" y="4086225"/>
            <a:ext cx="1765300" cy="1800225"/>
          </a:xfrm>
          <a:prstGeom prst="rect">
            <a:avLst/>
          </a:prstGeom>
          <a:solidFill>
            <a:srgbClr val="95B3D7"/>
          </a:solidFill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0000"/>
                </a:solidFill>
                <a:latin typeface="Times New Roman" charset="0"/>
                <a:ea typeface="Arial" charset="0"/>
                <a:cs typeface="Times New Roman" charset="0"/>
              </a:rPr>
              <a:t>+</a:t>
            </a:r>
            <a:endParaRPr lang="ru-RU" sz="2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1687"/>
          </a:xfrm>
          <a:ln>
            <a:solidFill>
              <a:srgbClr val="376092"/>
            </a:solidFill>
          </a:ln>
        </p:spPr>
        <p:txBody>
          <a:bodyPr>
            <a:noAutofit/>
          </a:bodyPr>
          <a:lstStyle/>
          <a:p>
            <a:pPr marL="571500" indent="-571500">
              <a:defRPr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30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декабря 2006 года № 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275 ФЗ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порядке формирования и использования целевого капитала некоммерческой организации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800" dirty="0"/>
          </a:p>
        </p:txBody>
      </p:sp>
      <p:sp>
        <p:nvSpPr>
          <p:cNvPr id="156675" name="Содержимое 2"/>
          <p:cNvSpPr>
            <a:spLocks noGrp="1"/>
          </p:cNvSpPr>
          <p:nvPr>
            <p:ph idx="1"/>
          </p:nvPr>
        </p:nvSpPr>
        <p:spPr>
          <a:xfrm>
            <a:off x="2411413" y="2927350"/>
            <a:ext cx="6275387" cy="3529013"/>
          </a:xfrm>
          <a:ln>
            <a:solidFill>
              <a:srgbClr val="376092"/>
            </a:solidFill>
          </a:ln>
        </p:spPr>
        <p:txBody>
          <a:bodyPr/>
          <a:lstStyle/>
          <a:p>
            <a:pPr marL="0" indent="0" algn="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endParaRPr lang="ru-RU" sz="26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Законодательство допускает  для некоммерческих организаций сферы  </a:t>
            </a: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науки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здравоохранения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культуры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физической культуры и спорта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 (за исключением </a:t>
            </a:r>
            <a:r>
              <a:rPr lang="ru-RU" sz="2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профессионального спорта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искусства, архивного дела и социальной помощи 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формировать целевой капитал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1958975" y="2346325"/>
            <a:ext cx="5307013" cy="58102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6677" name="Picture 3" descr="C:\Users\zaytsevam\Desktop\5.png"/>
          <p:cNvPicPr>
            <a:picLocks noChangeAspect="1" noChangeArrowheads="1"/>
          </p:cNvPicPr>
          <p:nvPr/>
        </p:nvPicPr>
        <p:blipFill>
          <a:blip r:embed="rId2"/>
          <a:srcRect t="13141" r="31944" b="-1306"/>
          <a:stretch>
            <a:fillRect/>
          </a:stretch>
        </p:blipFill>
        <p:spPr bwMode="auto">
          <a:xfrm>
            <a:off x="301625" y="2757488"/>
            <a:ext cx="244951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Рисунок 3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" y="428625"/>
            <a:ext cx="8162925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0388" y="279400"/>
            <a:ext cx="8029575" cy="3616325"/>
          </a:xfrm>
          <a:ln>
            <a:solidFill>
              <a:srgbClr val="376092"/>
            </a:solidFill>
          </a:ln>
        </p:spPr>
        <p:txBody>
          <a:bodyPr>
            <a:normAutofit/>
          </a:bodyPr>
          <a:lstStyle/>
          <a:p>
            <a:pPr marL="0" indent="0" algn="ctr">
              <a:buFontTx/>
              <a:buNone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Целевой капитал НКО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часть имущества (деньги, ценные бумаги, недвижимое имущество), которая формируется и пополняется из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пожертвований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(или) за счет имущества, полученного по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завещанию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также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неиспользованного дохода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доверительного управления,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переданная ею в доверительное управление управляющей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компании (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специализированная организация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в целях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получения дохода, используемого для финансирования уставной деятельности.</a:t>
            </a:r>
          </a:p>
          <a:p>
            <a:pPr>
              <a:defRPr/>
            </a:pPr>
            <a:endParaRPr lang="ru-RU" sz="24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774700" y="3895725"/>
            <a:ext cx="7815263" cy="40957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8724" name="Название 1"/>
          <p:cNvSpPr>
            <a:spLocks noGrp="1"/>
          </p:cNvSpPr>
          <p:nvPr>
            <p:ph type="title"/>
          </p:nvPr>
        </p:nvSpPr>
        <p:spPr>
          <a:xfrm>
            <a:off x="1098550" y="4418013"/>
            <a:ext cx="7491413" cy="2090737"/>
          </a:xfrm>
          <a:ln>
            <a:solidFill>
              <a:srgbClr val="376092"/>
            </a:solidFill>
          </a:ln>
        </p:spPr>
        <p:txBody>
          <a:bodyPr/>
          <a:lstStyle/>
          <a:p>
            <a:pPr marL="571500" indent="-571500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при ЦК= 3 млн. руб., </a:t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НКО обязана передать денежные средства УК</a:t>
            </a:r>
            <a:endParaRPr lang="ru-RU" sz="2800" smtClean="0"/>
          </a:p>
        </p:txBody>
      </p:sp>
      <p:pic>
        <p:nvPicPr>
          <p:cNvPr id="158725" name="Picture 3" descr="C:\Users\zaytsevam\Desktop\5.png"/>
          <p:cNvPicPr>
            <a:picLocks noChangeAspect="1" noChangeArrowheads="1"/>
          </p:cNvPicPr>
          <p:nvPr/>
        </p:nvPicPr>
        <p:blipFill>
          <a:blip r:embed="rId2"/>
          <a:srcRect t="13141" r="31944" b="-1306"/>
          <a:stretch>
            <a:fillRect/>
          </a:stretch>
        </p:blipFill>
        <p:spPr bwMode="auto">
          <a:xfrm>
            <a:off x="-85725" y="4217988"/>
            <a:ext cx="1616075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051050" y="692150"/>
            <a:ext cx="5329238" cy="1152525"/>
          </a:xfrm>
          <a:prstGeom prst="rect">
            <a:avLst/>
          </a:prstGeom>
          <a:solidFill>
            <a:srgbClr val="0000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Принципы </a:t>
            </a:r>
          </a:p>
          <a:p>
            <a:pPr algn="ctr"/>
            <a:r>
              <a:rPr lang="ru-RU" sz="2400" b="1">
                <a:solidFill>
                  <a:schemeClr val="bg1"/>
                </a:solidFill>
              </a:rPr>
              <a:t>организации финансов</a:t>
            </a:r>
          </a:p>
          <a:p>
            <a:pPr algn="ctr"/>
            <a:r>
              <a:rPr lang="ru-RU" sz="2400" b="1">
                <a:solidFill>
                  <a:schemeClr val="bg1"/>
                </a:solidFill>
              </a:rPr>
              <a:t> коммерческих организаций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84213" y="2276475"/>
            <a:ext cx="3024187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000" b="1">
                <a:solidFill>
                  <a:schemeClr val="accent6">
                    <a:lumMod val="75000"/>
                  </a:schemeClr>
                </a:solidFill>
              </a:rPr>
              <a:t>Экономической </a:t>
            </a:r>
          </a:p>
          <a:p>
            <a:pPr algn="ctr">
              <a:defRPr/>
            </a:pPr>
            <a:r>
              <a:rPr lang="ru-RU" sz="2000" b="1">
                <a:solidFill>
                  <a:schemeClr val="accent6">
                    <a:lumMod val="75000"/>
                  </a:schemeClr>
                </a:solidFill>
              </a:rPr>
              <a:t>самостоятельности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84213" y="3644900"/>
            <a:ext cx="3024187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000" b="1">
                <a:solidFill>
                  <a:schemeClr val="accent6">
                    <a:lumMod val="75000"/>
                  </a:schemeClr>
                </a:solidFill>
              </a:rPr>
              <a:t>Самофинансирования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700338" y="4941888"/>
            <a:ext cx="388937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000" b="1">
                <a:solidFill>
                  <a:schemeClr val="accent6">
                    <a:lumMod val="75000"/>
                  </a:schemeClr>
                </a:solidFill>
              </a:rPr>
              <a:t>Принцип</a:t>
            </a:r>
          </a:p>
          <a:p>
            <a:pPr algn="ctr">
              <a:defRPr/>
            </a:pPr>
            <a:r>
              <a:rPr lang="ru-RU" sz="2000" b="1">
                <a:solidFill>
                  <a:schemeClr val="accent6">
                    <a:lumMod val="75000"/>
                  </a:schemeClr>
                </a:solidFill>
              </a:rPr>
              <a:t> обеспеченности</a:t>
            </a:r>
          </a:p>
          <a:p>
            <a:pPr algn="ctr">
              <a:defRPr/>
            </a:pPr>
            <a:r>
              <a:rPr lang="ru-RU" sz="2000" b="1">
                <a:solidFill>
                  <a:schemeClr val="accent6">
                    <a:lumMod val="75000"/>
                  </a:schemeClr>
                </a:solidFill>
              </a:rPr>
              <a:t> рисков </a:t>
            </a:r>
          </a:p>
          <a:p>
            <a:pPr algn="ctr">
              <a:defRPr/>
            </a:pPr>
            <a:r>
              <a:rPr lang="ru-RU" sz="2000" b="1">
                <a:solidFill>
                  <a:schemeClr val="accent6">
                    <a:lumMod val="75000"/>
                  </a:schemeClr>
                </a:solidFill>
              </a:rPr>
              <a:t>финансовыми резервами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5508625" y="3644900"/>
            <a:ext cx="3024188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000" b="1">
                <a:solidFill>
                  <a:schemeClr val="accent6">
                    <a:lumMod val="75000"/>
                  </a:schemeClr>
                </a:solidFill>
              </a:rPr>
              <a:t>Материальной</a:t>
            </a:r>
          </a:p>
          <a:p>
            <a:pPr algn="ctr">
              <a:defRPr/>
            </a:pPr>
            <a:r>
              <a:rPr lang="ru-RU" sz="2000" b="1">
                <a:solidFill>
                  <a:schemeClr val="accent6">
                    <a:lumMod val="75000"/>
                  </a:schemeClr>
                </a:solidFill>
              </a:rPr>
              <a:t> ответственности</a:t>
            </a:r>
            <a:endParaRPr lang="ru-RU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5508625" y="2276475"/>
            <a:ext cx="3024188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000" b="1">
                <a:solidFill>
                  <a:schemeClr val="accent6">
                    <a:lumMod val="75000"/>
                  </a:schemeClr>
                </a:solidFill>
              </a:rPr>
              <a:t>Материальной</a:t>
            </a:r>
          </a:p>
          <a:p>
            <a:pPr algn="ctr">
              <a:defRPr/>
            </a:pPr>
            <a:r>
              <a:rPr lang="ru-RU" sz="2000" b="1">
                <a:solidFill>
                  <a:schemeClr val="accent6">
                    <a:lumMod val="75000"/>
                  </a:schemeClr>
                </a:solidFill>
              </a:rPr>
              <a:t>заинтересованности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4643438" y="1844675"/>
            <a:ext cx="0" cy="3097213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4643438" y="1844675"/>
            <a:ext cx="865187" cy="863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4643438" y="1844675"/>
            <a:ext cx="865187" cy="22320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flipH="1">
            <a:off x="3708400" y="1844675"/>
            <a:ext cx="935038" cy="792163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H="1">
            <a:off x="3708400" y="1844675"/>
            <a:ext cx="935038" cy="230505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Содержимое 2"/>
          <p:cNvSpPr>
            <a:spLocks noGrp="1"/>
          </p:cNvSpPr>
          <p:nvPr>
            <p:ph idx="1"/>
          </p:nvPr>
        </p:nvSpPr>
        <p:spPr>
          <a:xfrm>
            <a:off x="560388" y="279400"/>
            <a:ext cx="8029575" cy="806450"/>
          </a:xfrm>
          <a:ln>
            <a:solidFill>
              <a:srgbClr val="376092"/>
            </a:solidFill>
          </a:ln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Признаки целевого капитала</a:t>
            </a:r>
            <a:endParaRPr lang="ru-RU" sz="2400" smtClean="0"/>
          </a:p>
        </p:txBody>
      </p:sp>
      <p:sp>
        <p:nvSpPr>
          <p:cNvPr id="4" name="Стрелка вниз 3"/>
          <p:cNvSpPr/>
          <p:nvPr/>
        </p:nvSpPr>
        <p:spPr>
          <a:xfrm>
            <a:off x="560388" y="1085850"/>
            <a:ext cx="7813675" cy="40957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9748" name="Название 1"/>
          <p:cNvSpPr>
            <a:spLocks noGrp="1"/>
          </p:cNvSpPr>
          <p:nvPr>
            <p:ph type="title"/>
          </p:nvPr>
        </p:nvSpPr>
        <p:spPr>
          <a:xfrm>
            <a:off x="560388" y="4092575"/>
            <a:ext cx="8029575" cy="1171575"/>
          </a:xfrm>
          <a:ln>
            <a:solidFill>
              <a:srgbClr val="376092"/>
            </a:solidFill>
          </a:ln>
        </p:spPr>
        <p:txBody>
          <a:bodyPr/>
          <a:lstStyle/>
          <a:p>
            <a:pPr marL="571500" indent="-571500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3. Собранные пожертвования обязательно должны быть переданы в доверительное управление</a:t>
            </a:r>
            <a:endParaRPr lang="ru-RU" sz="2400" smtClean="0"/>
          </a:p>
        </p:txBody>
      </p:sp>
      <p:pic>
        <p:nvPicPr>
          <p:cNvPr id="159749" name="Picture 3" descr="C:\Users\zaytsevam\Desktop\5.png"/>
          <p:cNvPicPr>
            <a:picLocks noChangeAspect="1" noChangeArrowheads="1"/>
          </p:cNvPicPr>
          <p:nvPr/>
        </p:nvPicPr>
        <p:blipFill>
          <a:blip r:embed="rId2"/>
          <a:srcRect t="13141" r="31944" b="-1306"/>
          <a:stretch>
            <a:fillRect/>
          </a:stretch>
        </p:blipFill>
        <p:spPr bwMode="auto">
          <a:xfrm>
            <a:off x="-47625" y="0"/>
            <a:ext cx="1331913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60388" y="1495425"/>
            <a:ext cx="8029575" cy="1143000"/>
          </a:xfrm>
          <a:prstGeom prst="rect">
            <a:avLst/>
          </a:prstGeom>
          <a:ln>
            <a:solidFill>
              <a:srgbClr val="376092"/>
            </a:solidFill>
          </a:ln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Формирование целевого капитала и использование полученного от него дохода может осуществляться в строго определенных целях </a:t>
            </a:r>
            <a:endParaRPr lang="ru-RU" sz="2400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60388" y="2790825"/>
            <a:ext cx="8029575" cy="1143000"/>
          </a:xfrm>
          <a:prstGeom prst="rect">
            <a:avLst/>
          </a:prstGeom>
          <a:ln>
            <a:solidFill>
              <a:srgbClr val="376092"/>
            </a:solidFill>
          </a:ln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Целевой капитал формируется и пополняется за счет пожертвований (по договору пожертвования или завещанию) </a:t>
            </a:r>
            <a:endParaRPr lang="ru-RU" sz="2400" dirty="0"/>
          </a:p>
        </p:txBody>
      </p:sp>
      <p:sp>
        <p:nvSpPr>
          <p:cNvPr id="159752" name="Название 1"/>
          <p:cNvSpPr txBox="1">
            <a:spLocks/>
          </p:cNvSpPr>
          <p:nvPr/>
        </p:nvSpPr>
        <p:spPr bwMode="auto">
          <a:xfrm>
            <a:off x="560388" y="5484813"/>
            <a:ext cx="8029575" cy="1169987"/>
          </a:xfrm>
          <a:prstGeom prst="rect">
            <a:avLst/>
          </a:prstGeom>
          <a:noFill/>
          <a:ln w="9525">
            <a:solidFill>
              <a:srgbClr val="376092"/>
            </a:solidFill>
            <a:miter lim="800000"/>
            <a:headEnd/>
            <a:tailEnd/>
          </a:ln>
        </p:spPr>
        <p:txBody>
          <a:bodyPr anchor="ctr"/>
          <a:lstStyle/>
          <a:p>
            <a:pPr marL="571500" indent="-571500" algn="ctr" defTabSz="457200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4. Один целевой капитал может быть передан в управление одной компании. Если НКО сформировала несколько ЦК, они могут быть переданы разным УК</a:t>
            </a:r>
            <a:endParaRPr lang="ru-RU" sz="240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0388" y="279400"/>
            <a:ext cx="8029575" cy="806450"/>
          </a:xfrm>
          <a:ln>
            <a:solidFill>
              <a:srgbClr val="376092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FontTx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Пожертвования: денежные средства, </a:t>
            </a:r>
          </a:p>
          <a:p>
            <a:pPr marL="0" indent="0" algn="ctr">
              <a:buFontTx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ц/б, недвижимое имущество</a:t>
            </a:r>
            <a:endParaRPr lang="ru-RU" sz="24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560388" y="1085850"/>
            <a:ext cx="3786187" cy="40957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0772" name="Название 1"/>
          <p:cNvSpPr>
            <a:spLocks noGrp="1"/>
          </p:cNvSpPr>
          <p:nvPr>
            <p:ph type="title"/>
          </p:nvPr>
        </p:nvSpPr>
        <p:spPr>
          <a:xfrm>
            <a:off x="560388" y="3175000"/>
            <a:ext cx="8029575" cy="663575"/>
          </a:xfrm>
          <a:ln>
            <a:solidFill>
              <a:srgbClr val="376092"/>
            </a:solidFill>
          </a:ln>
        </p:spPr>
        <p:txBody>
          <a:bodyPr/>
          <a:lstStyle/>
          <a:p>
            <a:pPr marL="571500" indent="-571500"/>
            <a:r>
              <a:rPr lang="ru-RU" altLang="ru-RU" sz="2400" b="1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Функции целевого капитала</a:t>
            </a:r>
            <a:endParaRPr lang="ru-RU" sz="2400" b="1" smtClean="0">
              <a:solidFill>
                <a:srgbClr val="3366FF"/>
              </a:solidFill>
            </a:endParaRPr>
          </a:p>
        </p:txBody>
      </p:sp>
      <p:pic>
        <p:nvPicPr>
          <p:cNvPr id="160773" name="Picture 3" descr="C:\Users\zaytsevam\Desktop\5.png"/>
          <p:cNvPicPr>
            <a:picLocks noChangeAspect="1" noChangeArrowheads="1"/>
          </p:cNvPicPr>
          <p:nvPr/>
        </p:nvPicPr>
        <p:blipFill>
          <a:blip r:embed="rId2"/>
          <a:srcRect t="13141" r="31944" b="-1306"/>
          <a:stretch>
            <a:fillRect/>
          </a:stretch>
        </p:blipFill>
        <p:spPr bwMode="auto">
          <a:xfrm>
            <a:off x="-47625" y="0"/>
            <a:ext cx="1331913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4" name="Содержимое 2"/>
          <p:cNvSpPr txBox="1">
            <a:spLocks/>
          </p:cNvSpPr>
          <p:nvPr/>
        </p:nvSpPr>
        <p:spPr bwMode="auto">
          <a:xfrm>
            <a:off x="560388" y="1495425"/>
            <a:ext cx="3786187" cy="974725"/>
          </a:xfrm>
          <a:prstGeom prst="rect">
            <a:avLst/>
          </a:prstGeom>
          <a:noFill/>
          <a:ln w="9525">
            <a:solidFill>
              <a:srgbClr val="376092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ct val="20000"/>
              </a:spcBef>
              <a:buFont typeface="Arial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Осуществление уставной деятельности </a:t>
            </a:r>
            <a:endParaRPr lang="ru-RU" sz="2400"/>
          </a:p>
        </p:txBody>
      </p:sp>
      <p:sp>
        <p:nvSpPr>
          <p:cNvPr id="160775" name="Название 1"/>
          <p:cNvSpPr txBox="1">
            <a:spLocks/>
          </p:cNvSpPr>
          <p:nvPr/>
        </p:nvSpPr>
        <p:spPr bwMode="auto">
          <a:xfrm>
            <a:off x="560388" y="4016375"/>
            <a:ext cx="8029575" cy="795338"/>
          </a:xfrm>
          <a:prstGeom prst="rect">
            <a:avLst/>
          </a:prstGeom>
          <a:noFill/>
          <a:ln w="9525">
            <a:solidFill>
              <a:srgbClr val="376092"/>
            </a:solidFill>
            <a:miter lim="800000"/>
            <a:headEnd/>
            <a:tailEnd/>
          </a:ln>
        </p:spPr>
        <p:txBody>
          <a:bodyPr anchor="ctr"/>
          <a:lstStyle/>
          <a:p>
            <a:pPr marL="571500" indent="-571500" algn="ctr" defTabSz="457200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1. Аккумулирование, сбережение и инвестирование финансовых ресурсов </a:t>
            </a:r>
            <a:endParaRPr lang="ru-RU" sz="2400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4724400" y="1495425"/>
            <a:ext cx="3865563" cy="974725"/>
          </a:xfrm>
          <a:prstGeom prst="rect">
            <a:avLst/>
          </a:prstGeom>
          <a:ln>
            <a:solidFill>
              <a:srgbClr val="376092"/>
            </a:solidFill>
          </a:ln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Долговременное использование пожертвований</a:t>
            </a:r>
            <a:endParaRPr lang="ru-RU" sz="2400" dirty="0"/>
          </a:p>
          <a:p>
            <a:pPr marL="0" indent="0" algn="ctr">
              <a:buFont typeface="Arial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ЦК</a:t>
            </a:r>
            <a:endParaRPr lang="ru-RU" sz="2400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4724400" y="1085850"/>
            <a:ext cx="3786188" cy="40957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0778" name="Название 1"/>
          <p:cNvSpPr txBox="1">
            <a:spLocks/>
          </p:cNvSpPr>
          <p:nvPr/>
        </p:nvSpPr>
        <p:spPr bwMode="auto">
          <a:xfrm>
            <a:off x="560388" y="4945063"/>
            <a:ext cx="8029575" cy="741362"/>
          </a:xfrm>
          <a:prstGeom prst="rect">
            <a:avLst/>
          </a:prstGeom>
          <a:noFill/>
          <a:ln w="9525">
            <a:solidFill>
              <a:srgbClr val="376092"/>
            </a:solidFill>
            <a:miter lim="800000"/>
            <a:headEnd/>
            <a:tailEnd/>
          </a:ln>
        </p:spPr>
        <p:txBody>
          <a:bodyPr anchor="ctr"/>
          <a:lstStyle/>
          <a:p>
            <a:pPr marL="571500" indent="-571500" algn="ctr" defTabSz="457200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2. Связи с общественностью (инструмент выражения признательности)</a:t>
            </a:r>
            <a:endParaRPr lang="ru-RU" sz="2400"/>
          </a:p>
        </p:txBody>
      </p:sp>
      <p:sp>
        <p:nvSpPr>
          <p:cNvPr id="160779" name="Название 1"/>
          <p:cNvSpPr txBox="1">
            <a:spLocks/>
          </p:cNvSpPr>
          <p:nvPr/>
        </p:nvSpPr>
        <p:spPr bwMode="auto">
          <a:xfrm>
            <a:off x="560388" y="5827713"/>
            <a:ext cx="8029575" cy="742950"/>
          </a:xfrm>
          <a:prstGeom prst="rect">
            <a:avLst/>
          </a:prstGeom>
          <a:noFill/>
          <a:ln w="9525">
            <a:solidFill>
              <a:srgbClr val="376092"/>
            </a:solidFill>
            <a:miter lim="800000"/>
            <a:headEnd/>
            <a:tailEnd/>
          </a:ln>
        </p:spPr>
        <p:txBody>
          <a:bodyPr anchor="ctr"/>
          <a:lstStyle/>
          <a:p>
            <a:pPr marL="571500" indent="-571500" algn="ctr" defTabSz="457200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3. Укрепление финансовой стабильности (формирование «подушки безопасности»)</a:t>
            </a:r>
            <a:endParaRPr lang="ru-RU" sz="240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6463" cy="1143000"/>
          </a:xfrm>
        </p:spPr>
        <p:txBody>
          <a:bodyPr/>
          <a:lstStyle/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Преимущества и недостатки формирования ЦК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2247900"/>
          <a:ext cx="8229600" cy="411988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Преимущества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Недостатки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Дополнительный источник финансирования деятельности НКО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Затраты на формирование и управление средствами</a:t>
                      </a:r>
                      <a:r>
                        <a:rPr lang="ru-RU" baseline="0" dirty="0" smtClean="0">
                          <a:latin typeface="Times New Roman"/>
                          <a:cs typeface="Times New Roman"/>
                        </a:rPr>
                        <a:t> ЦК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Возможность долговременно использования доходов</a:t>
                      </a:r>
                      <a:r>
                        <a:rPr lang="ru-RU" baseline="0" dirty="0" smtClean="0">
                          <a:latin typeface="Times New Roman"/>
                          <a:cs typeface="Times New Roman"/>
                        </a:rPr>
                        <a:t> от управления ЦК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Необходимость</a:t>
                      </a:r>
                      <a:r>
                        <a:rPr lang="ru-RU" baseline="0" dirty="0" smtClean="0">
                          <a:latin typeface="Times New Roman"/>
                          <a:cs typeface="Times New Roman"/>
                        </a:rPr>
                        <a:t> привлечения высококвалифицированных сотрудников в области привлечения пожертвований, инвестиций, налогообложения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Повышение</a:t>
                      </a:r>
                      <a:r>
                        <a:rPr lang="ru-RU" baseline="0" dirty="0" smtClean="0">
                          <a:latin typeface="Times New Roman"/>
                          <a:cs typeface="Times New Roman"/>
                        </a:rPr>
                        <a:t> финансовой стабильности 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Повышение прозрачности деятельности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Длительность</a:t>
                      </a:r>
                      <a:r>
                        <a:rPr lang="ru-RU" baseline="0" dirty="0" smtClean="0">
                          <a:latin typeface="Times New Roman"/>
                          <a:cs typeface="Times New Roman"/>
                        </a:rPr>
                        <a:t> ожидания эффекта от использования средств ЦК</a:t>
                      </a:r>
                      <a:endParaRPr lang="ru-RU" dirty="0" smtClean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Укрепление связей</a:t>
                      </a:r>
                      <a:r>
                        <a:rPr lang="ru-RU" baseline="0" dirty="0" smtClean="0">
                          <a:latin typeface="Times New Roman"/>
                          <a:cs typeface="Times New Roman"/>
                        </a:rPr>
                        <a:t> и контрактов с жертвователями и общественностью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Необходимость внутренних</a:t>
                      </a:r>
                      <a:r>
                        <a:rPr lang="ru-RU" baseline="0" dirty="0" smtClean="0">
                          <a:latin typeface="Times New Roman"/>
                          <a:cs typeface="Times New Roman"/>
                        </a:rPr>
                        <a:t> организационных преобразований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66532">
                <a:tc>
                  <a:txBody>
                    <a:bodyPr/>
                    <a:lstStyle/>
                    <a:p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1812" name="Изображение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9538" y="0"/>
            <a:ext cx="22383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4700" y="3336925"/>
            <a:ext cx="7642225" cy="1419225"/>
          </a:xfrm>
          <a:ln>
            <a:solidFill>
              <a:srgbClr val="376092"/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ctr">
              <a:buFontTx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Получатели дохода</a:t>
            </a:r>
          </a:p>
          <a:p>
            <a:pPr marL="0" indent="0" algn="ctr">
              <a:buFontTx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НКО</a:t>
            </a:r>
          </a:p>
          <a:p>
            <a:pPr marL="0" indent="0" algn="ctr">
              <a:buFontTx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Государственные корпорации</a:t>
            </a:r>
          </a:p>
          <a:p>
            <a:pPr marL="0" indent="0" algn="ctr">
              <a:buFontTx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Политические партии</a:t>
            </a:r>
          </a:p>
          <a:p>
            <a:pPr marL="0" indent="0" algn="ctr">
              <a:buFontTx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Общественные движения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774700" y="2625725"/>
            <a:ext cx="7815263" cy="40957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3844" name="Содержимое 5" descr="1.jpeg"/>
          <p:cNvPicPr>
            <a:picLocks noChangeAspect="1"/>
          </p:cNvPicPr>
          <p:nvPr/>
        </p:nvPicPr>
        <p:blipFill>
          <a:blip r:embed="rId2"/>
          <a:srcRect l="22736" t="1913" r="22908" b="8081"/>
          <a:stretch>
            <a:fillRect/>
          </a:stretch>
        </p:blipFill>
        <p:spPr bwMode="auto">
          <a:xfrm>
            <a:off x="7937500" y="4873625"/>
            <a:ext cx="1131888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5" name="Название 1"/>
          <p:cNvSpPr>
            <a:spLocks noGrp="1"/>
          </p:cNvSpPr>
          <p:nvPr>
            <p:ph type="title"/>
          </p:nvPr>
        </p:nvSpPr>
        <p:spPr>
          <a:xfrm>
            <a:off x="774700" y="492125"/>
            <a:ext cx="7642225" cy="2090738"/>
          </a:xfrm>
          <a:ln>
            <a:solidFill>
              <a:srgbClr val="376092"/>
            </a:solidFill>
          </a:ln>
        </p:spPr>
        <p:txBody>
          <a:bodyPr/>
          <a:lstStyle/>
          <a:p>
            <a:pPr marL="571500" indent="-571500"/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Доход</a:t>
            </a: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 (инвестиционный доход) от целевого капитала – доход от доверительного управления, а также часть имущества, составляющего целевой капитал</a:t>
            </a:r>
            <a:endParaRPr lang="ru-RU" sz="2800" smtClean="0"/>
          </a:p>
        </p:txBody>
      </p:sp>
      <p:pic>
        <p:nvPicPr>
          <p:cNvPr id="163846" name="Picture 3" descr="C:\Users\zaytsevam\Desktop\5.png"/>
          <p:cNvPicPr>
            <a:picLocks noChangeAspect="1" noChangeArrowheads="1"/>
          </p:cNvPicPr>
          <p:nvPr/>
        </p:nvPicPr>
        <p:blipFill>
          <a:blip r:embed="rId3"/>
          <a:srcRect t="13141" r="31944" b="-1306"/>
          <a:stretch>
            <a:fillRect/>
          </a:stretch>
        </p:blipFill>
        <p:spPr bwMode="auto">
          <a:xfrm>
            <a:off x="-3175" y="4418013"/>
            <a:ext cx="1617663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713038" y="3576638"/>
            <a:ext cx="3895725" cy="14636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2840038" y="3576638"/>
            <a:ext cx="3895725" cy="14636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849" name="Содержимое 2"/>
          <p:cNvSpPr txBox="1">
            <a:spLocks/>
          </p:cNvSpPr>
          <p:nvPr/>
        </p:nvSpPr>
        <p:spPr bwMode="auto">
          <a:xfrm>
            <a:off x="774700" y="5175250"/>
            <a:ext cx="7642225" cy="974725"/>
          </a:xfrm>
          <a:prstGeom prst="rect">
            <a:avLst/>
          </a:prstGeom>
          <a:noFill/>
          <a:ln w="9525">
            <a:solidFill>
              <a:srgbClr val="376092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ct val="20000"/>
              </a:spcBef>
              <a:buFont typeface="Arial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НКО имеет право тратить на свои нужды только инвестиционный доход, но не сам ЦК</a:t>
            </a:r>
            <a:endParaRPr lang="ru-RU" sz="240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низ 3"/>
          <p:cNvSpPr/>
          <p:nvPr/>
        </p:nvSpPr>
        <p:spPr>
          <a:xfrm>
            <a:off x="774700" y="1247775"/>
            <a:ext cx="7815263" cy="409575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538163" y="492125"/>
            <a:ext cx="8051800" cy="755650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571500" indent="-571500">
              <a:defRPr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использование ЦК</a:t>
            </a:r>
            <a:endParaRPr lang="ru-RU" sz="2800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38163" y="1747838"/>
            <a:ext cx="8051800" cy="619125"/>
          </a:xfrm>
          <a:prstGeom prst="rect">
            <a:avLst/>
          </a:prstGeom>
          <a:ln>
            <a:solidFill>
              <a:srgbClr val="953735"/>
            </a:solidFill>
          </a:ln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+mj-ea"/>
              <a:buAutoNum type="circleNumDbPlain"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Собственники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ЦК</a:t>
            </a:r>
          </a:p>
          <a:p>
            <a:pPr>
              <a:defRPr/>
            </a:pPr>
            <a:endParaRPr lang="ru-RU" sz="2400" dirty="0"/>
          </a:p>
        </p:txBody>
      </p:sp>
      <p:sp>
        <p:nvSpPr>
          <p:cNvPr id="164869" name="Содержимое 2"/>
          <p:cNvSpPr txBox="1">
            <a:spLocks/>
          </p:cNvSpPr>
          <p:nvPr/>
        </p:nvSpPr>
        <p:spPr bwMode="auto">
          <a:xfrm>
            <a:off x="538163" y="4214813"/>
            <a:ext cx="8051800" cy="1682750"/>
          </a:xfrm>
          <a:prstGeom prst="rect">
            <a:avLst/>
          </a:prstGeom>
          <a:noFill/>
          <a:ln w="9525">
            <a:solidFill>
              <a:srgbClr val="953735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ct val="20000"/>
              </a:spcBef>
              <a:buFont typeface="Arial" charset="0"/>
              <a:buNone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Могут одновременно выступать собственниками и получателями доходов от использования целевого капитала</a:t>
            </a:r>
            <a:endParaRPr lang="ru-RU" sz="2800"/>
          </a:p>
        </p:txBody>
      </p:sp>
      <p:sp>
        <p:nvSpPr>
          <p:cNvPr id="2" name="Прямоугольник 1"/>
          <p:cNvSpPr/>
          <p:nvPr/>
        </p:nvSpPr>
        <p:spPr>
          <a:xfrm>
            <a:off x="538163" y="2514600"/>
            <a:ext cx="8051800" cy="138588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автономная НКО, общественная организация, общественный фонд или религиозная организация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164871" name="Изображение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6900" y="1011238"/>
            <a:ext cx="2338388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72" name="Изображение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4175" y="666750"/>
            <a:ext cx="3248025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3"/>
          <p:cNvSpPr>
            <a:spLocks noChangeArrowheads="1"/>
          </p:cNvSpPr>
          <p:nvPr/>
        </p:nvSpPr>
        <p:spPr bwMode="auto">
          <a:xfrm>
            <a:off x="560388" y="5221288"/>
            <a:ext cx="2689225" cy="1392237"/>
          </a:xfrm>
          <a:prstGeom prst="rect">
            <a:avLst/>
          </a:prstGeom>
          <a:noFill/>
          <a:ln w="9525">
            <a:solidFill>
              <a:srgbClr val="77933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ahoma" pitchFamily="34" charset="0"/>
              </a:rPr>
              <a:t>Жертвователь</a:t>
            </a:r>
          </a:p>
        </p:txBody>
      </p:sp>
      <p:sp>
        <p:nvSpPr>
          <p:cNvPr id="165891" name="Rectangle 4"/>
          <p:cNvSpPr>
            <a:spLocks noChangeArrowheads="1"/>
          </p:cNvSpPr>
          <p:nvPr/>
        </p:nvSpPr>
        <p:spPr bwMode="auto">
          <a:xfrm>
            <a:off x="5883275" y="5221288"/>
            <a:ext cx="2706688" cy="1392237"/>
          </a:xfrm>
          <a:prstGeom prst="rect">
            <a:avLst/>
          </a:prstGeom>
          <a:solidFill>
            <a:srgbClr val="D7E4BD"/>
          </a:solidFill>
          <a:ln w="9525">
            <a:solidFill>
              <a:srgbClr val="77933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ahoma" pitchFamily="34" charset="0"/>
              </a:rPr>
              <a:t>НКО-собственник</a:t>
            </a:r>
          </a:p>
          <a:p>
            <a:pPr algn="ctr"/>
            <a:r>
              <a:rPr lang="ru-RU">
                <a:latin typeface="Tahoma" pitchFamily="34" charset="0"/>
              </a:rPr>
              <a:t>Совет по </a:t>
            </a:r>
          </a:p>
          <a:p>
            <a:pPr algn="ctr"/>
            <a:r>
              <a:rPr lang="ru-RU">
                <a:latin typeface="Tahoma" pitchFamily="34" charset="0"/>
              </a:rPr>
              <a:t>использованию ЦК</a:t>
            </a:r>
          </a:p>
        </p:txBody>
      </p:sp>
      <p:sp>
        <p:nvSpPr>
          <p:cNvPr id="165892" name="AutoShape 7"/>
          <p:cNvSpPr>
            <a:spLocks noChangeArrowheads="1"/>
          </p:cNvSpPr>
          <p:nvPr/>
        </p:nvSpPr>
        <p:spPr bwMode="auto">
          <a:xfrm rot="10800000">
            <a:off x="5627688" y="4629150"/>
            <a:ext cx="1317625" cy="592138"/>
          </a:xfrm>
          <a:prstGeom prst="downArrow">
            <a:avLst>
              <a:gd name="adj1" fmla="val 50000"/>
              <a:gd name="adj2" fmla="val 35806"/>
            </a:avLst>
          </a:prstGeom>
          <a:solidFill>
            <a:srgbClr val="D7E4BD"/>
          </a:solidFill>
          <a:ln w="9525">
            <a:solidFill>
              <a:srgbClr val="77933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07" name="Rectangle 8"/>
          <p:cNvSpPr>
            <a:spLocks noChangeArrowheads="1"/>
          </p:cNvSpPr>
          <p:nvPr/>
        </p:nvSpPr>
        <p:spPr bwMode="auto">
          <a:xfrm>
            <a:off x="2203450" y="3857625"/>
            <a:ext cx="4741863" cy="7715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latin typeface="Tahoma" charset="0"/>
              </a:rPr>
              <a:t>Управляющая компания</a:t>
            </a:r>
          </a:p>
        </p:txBody>
      </p:sp>
      <p:sp>
        <p:nvSpPr>
          <p:cNvPr id="165894" name="Rectangle 9"/>
          <p:cNvSpPr>
            <a:spLocks noChangeArrowheads="1"/>
          </p:cNvSpPr>
          <p:nvPr/>
        </p:nvSpPr>
        <p:spPr bwMode="auto">
          <a:xfrm>
            <a:off x="7165975" y="3900488"/>
            <a:ext cx="1846263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ahoma" pitchFamily="34" charset="0"/>
              </a:rPr>
              <a:t>Доход от </a:t>
            </a:r>
          </a:p>
          <a:p>
            <a:pPr algn="ctr"/>
            <a:r>
              <a:rPr lang="ru-RU">
                <a:latin typeface="Tahoma" pitchFamily="34" charset="0"/>
              </a:rPr>
              <a:t>управления ЦК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286125" y="5938838"/>
            <a:ext cx="2597150" cy="0"/>
          </a:xfrm>
          <a:prstGeom prst="straightConnector1">
            <a:avLst/>
          </a:prstGeom>
          <a:ln>
            <a:solidFill>
              <a:srgbClr val="77933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5896" name="Rectangle 3"/>
          <p:cNvSpPr>
            <a:spLocks noChangeArrowheads="1"/>
          </p:cNvSpPr>
          <p:nvPr/>
        </p:nvSpPr>
        <p:spPr bwMode="auto">
          <a:xfrm>
            <a:off x="3284538" y="5367338"/>
            <a:ext cx="2560637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ahoma" pitchFamily="34" charset="0"/>
              </a:rPr>
              <a:t>Договор пожертвования </a:t>
            </a:r>
          </a:p>
          <a:p>
            <a:pPr algn="ctr"/>
            <a:r>
              <a:rPr lang="ru-RU">
                <a:latin typeface="Tahoma" pitchFamily="34" charset="0"/>
              </a:rPr>
              <a:t>Или завещания</a:t>
            </a:r>
          </a:p>
          <a:p>
            <a:pPr algn="ctr"/>
            <a:endParaRPr lang="ru-RU">
              <a:latin typeface="Tahoma" pitchFamily="34" charset="0"/>
            </a:endParaRPr>
          </a:p>
          <a:p>
            <a:pPr algn="ctr"/>
            <a:r>
              <a:rPr lang="ru-RU">
                <a:latin typeface="Tahoma" pitchFamily="34" charset="0"/>
              </a:rPr>
              <a:t>Денежные средства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945313" y="4065588"/>
            <a:ext cx="992187" cy="0"/>
          </a:xfrm>
          <a:prstGeom prst="line">
            <a:avLst/>
          </a:prstGeom>
          <a:ln>
            <a:solidFill>
              <a:srgbClr val="77933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7937500" y="4065588"/>
            <a:ext cx="0" cy="1155700"/>
          </a:xfrm>
          <a:prstGeom prst="straightConnector1">
            <a:avLst/>
          </a:prstGeom>
          <a:ln>
            <a:solidFill>
              <a:srgbClr val="77933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Содержимое 2"/>
          <p:cNvSpPr>
            <a:spLocks noGrp="1"/>
          </p:cNvSpPr>
          <p:nvPr>
            <p:ph idx="1"/>
          </p:nvPr>
        </p:nvSpPr>
        <p:spPr>
          <a:xfrm>
            <a:off x="560388" y="738188"/>
            <a:ext cx="8029575" cy="2841625"/>
          </a:xfrm>
          <a:ln>
            <a:solidFill>
              <a:srgbClr val="77933C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buFontTx/>
              <a:buNone/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Специализированная </a:t>
            </a:r>
            <a:r>
              <a:rPr lang="ru-RU" b="1" dirty="0">
                <a:solidFill>
                  <a:srgbClr val="0070C0"/>
                </a:solidFill>
                <a:latin typeface="Times New Roman"/>
                <a:cs typeface="Times New Roman"/>
              </a:rPr>
              <a:t>организация </a:t>
            </a:r>
            <a:r>
              <a:rPr lang="ru-RU" dirty="0">
                <a:latin typeface="Times New Roman"/>
                <a:cs typeface="Times New Roman"/>
              </a:rPr>
              <a:t>управления целевым капиталом  - некоммерческая организация - собственник целевого капитала, созданная в ОПФ </a:t>
            </a:r>
            <a:r>
              <a:rPr lang="ru-RU" b="1" i="1" dirty="0">
                <a:latin typeface="Times New Roman"/>
                <a:cs typeface="Times New Roman"/>
              </a:rPr>
              <a:t>фонда</a:t>
            </a:r>
            <a:r>
              <a:rPr lang="ru-RU" dirty="0">
                <a:latin typeface="Times New Roman"/>
                <a:cs typeface="Times New Roman"/>
              </a:rPr>
              <a:t> исключительно для формирования целевого капитала, использования, распределения дохода от целевого капитала в пользу иных получателей дохода от целевого капитала </a:t>
            </a:r>
            <a:endParaRPr lang="ru-RU" dirty="0" smtClean="0">
              <a:latin typeface="Times New Roman"/>
              <a:cs typeface="Times New Roman"/>
            </a:endParaRPr>
          </a:p>
          <a:p>
            <a:pPr marL="0" indent="0" algn="ctr">
              <a:lnSpc>
                <a:spcPct val="110000"/>
              </a:lnSpc>
              <a:buFontTx/>
              <a:buNone/>
              <a:defRPr/>
            </a:pPr>
            <a:endParaRPr lang="ru-RU" dirty="0">
              <a:latin typeface="Times New Roman"/>
              <a:cs typeface="Times New Roman"/>
            </a:endParaRPr>
          </a:p>
          <a:p>
            <a:pPr>
              <a:lnSpc>
                <a:spcPct val="110000"/>
              </a:lnSpc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8163" y="1747838"/>
            <a:ext cx="8051800" cy="920750"/>
          </a:xfrm>
          <a:ln>
            <a:solidFill>
              <a:srgbClr val="953735"/>
            </a:solidFill>
          </a:ln>
        </p:spPr>
        <p:txBody>
          <a:bodyPr>
            <a:normAutofit/>
          </a:bodyPr>
          <a:lstStyle/>
          <a:p>
            <a:pPr marL="457200" indent="-457200" algn="ctr">
              <a:buFont typeface="+mj-ea"/>
              <a:buAutoNum type="circleNumDbPlain" startAt="2"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НКО, не наделенные правом собственности на имущество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774700" y="1247775"/>
            <a:ext cx="7815263" cy="409575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538163" y="492125"/>
            <a:ext cx="8051800" cy="755650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571500" indent="-571500">
              <a:defRPr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использование ЦК</a:t>
            </a:r>
            <a:endParaRPr lang="ru-RU" sz="2800" dirty="0"/>
          </a:p>
        </p:txBody>
      </p:sp>
      <p:sp>
        <p:nvSpPr>
          <p:cNvPr id="166917" name="Содержимое 2"/>
          <p:cNvSpPr txBox="1">
            <a:spLocks/>
          </p:cNvSpPr>
          <p:nvPr/>
        </p:nvSpPr>
        <p:spPr bwMode="auto">
          <a:xfrm>
            <a:off x="538163" y="4430713"/>
            <a:ext cx="8051800" cy="1746250"/>
          </a:xfrm>
          <a:prstGeom prst="rect">
            <a:avLst/>
          </a:prstGeom>
          <a:noFill/>
          <a:ln w="9525">
            <a:solidFill>
              <a:srgbClr val="953735"/>
            </a:solidFill>
            <a:miter lim="800000"/>
            <a:headEnd/>
            <a:tailEnd/>
          </a:ln>
        </p:spPr>
        <p:txBody>
          <a:bodyPr/>
          <a:lstStyle/>
          <a:p>
            <a:pPr algn="ctr" defTabSz="2222500">
              <a:lnSpc>
                <a:spcPct val="90000"/>
              </a:lnSpc>
              <a:spcAft>
                <a:spcPct val="35000"/>
              </a:spcAft>
              <a:buFont typeface="Arial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Специализированный фонд формирует целевой капитал, передает его управляющей компании, получает доходы и на основании отдельного 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договора пожертвования или завещания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и направляет их учреждениям</a:t>
            </a:r>
          </a:p>
        </p:txBody>
      </p:sp>
      <p:sp>
        <p:nvSpPr>
          <p:cNvPr id="166918" name="Прямоугольник 14"/>
          <p:cNvSpPr>
            <a:spLocks noChangeArrowheads="1"/>
          </p:cNvSpPr>
          <p:nvPr/>
        </p:nvSpPr>
        <p:spPr bwMode="auto">
          <a:xfrm>
            <a:off x="538163" y="2881313"/>
            <a:ext cx="8051800" cy="1262062"/>
          </a:xfrm>
          <a:prstGeom prst="rect">
            <a:avLst/>
          </a:prstGeom>
          <a:noFill/>
          <a:ln w="9525">
            <a:solidFill>
              <a:srgbClr val="953735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2222500">
              <a:lnSpc>
                <a:spcPct val="90000"/>
              </a:lnSpc>
              <a:spcAft>
                <a:spcPct val="35000"/>
              </a:spcAft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Все виды учреждений. Могут стать получателями дохода от целевого капитала при условии создания специализированного фонда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3"/>
          <p:cNvSpPr>
            <a:spLocks noChangeArrowheads="1"/>
          </p:cNvSpPr>
          <p:nvPr/>
        </p:nvSpPr>
        <p:spPr bwMode="auto">
          <a:xfrm>
            <a:off x="727075" y="5894388"/>
            <a:ext cx="2522538" cy="719137"/>
          </a:xfrm>
          <a:prstGeom prst="rect">
            <a:avLst/>
          </a:prstGeom>
          <a:noFill/>
          <a:ln w="9525">
            <a:solidFill>
              <a:srgbClr val="95373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ahoma" pitchFamily="34" charset="0"/>
              </a:rPr>
              <a:t>Жертвователь</a:t>
            </a:r>
          </a:p>
        </p:txBody>
      </p:sp>
      <p:sp>
        <p:nvSpPr>
          <p:cNvPr id="167939" name="Rectangle 4"/>
          <p:cNvSpPr>
            <a:spLocks noChangeArrowheads="1"/>
          </p:cNvSpPr>
          <p:nvPr/>
        </p:nvSpPr>
        <p:spPr bwMode="auto">
          <a:xfrm>
            <a:off x="5883275" y="5894388"/>
            <a:ext cx="2470150" cy="719137"/>
          </a:xfrm>
          <a:prstGeom prst="rect">
            <a:avLst/>
          </a:prstGeom>
          <a:solidFill>
            <a:srgbClr val="E6B9B8"/>
          </a:solidFill>
          <a:ln w="9525">
            <a:solidFill>
              <a:srgbClr val="95373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ahoma" pitchFamily="34" charset="0"/>
              </a:rPr>
              <a:t>Некоммерческая </a:t>
            </a:r>
          </a:p>
          <a:p>
            <a:pPr algn="ctr"/>
            <a:r>
              <a:rPr lang="ru-RU">
                <a:latin typeface="Tahoma" pitchFamily="34" charset="0"/>
              </a:rPr>
              <a:t>организация</a:t>
            </a:r>
          </a:p>
        </p:txBody>
      </p:sp>
      <p:sp>
        <p:nvSpPr>
          <p:cNvPr id="167940" name="Rectangle 5"/>
          <p:cNvSpPr>
            <a:spLocks noChangeArrowheads="1"/>
          </p:cNvSpPr>
          <p:nvPr/>
        </p:nvSpPr>
        <p:spPr bwMode="auto">
          <a:xfrm>
            <a:off x="2203450" y="4652963"/>
            <a:ext cx="4741863" cy="649287"/>
          </a:xfrm>
          <a:prstGeom prst="rect">
            <a:avLst/>
          </a:prstGeom>
          <a:noFill/>
          <a:ln w="9525">
            <a:solidFill>
              <a:srgbClr val="95373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ahoma" pitchFamily="34" charset="0"/>
              </a:rPr>
              <a:t>Фонд ЦК (Эндаумент фонд)</a:t>
            </a:r>
          </a:p>
        </p:txBody>
      </p:sp>
      <p:sp>
        <p:nvSpPr>
          <p:cNvPr id="51206" name="AutoShape 7"/>
          <p:cNvSpPr>
            <a:spLocks noChangeArrowheads="1"/>
          </p:cNvSpPr>
          <p:nvPr/>
        </p:nvSpPr>
        <p:spPr bwMode="auto">
          <a:xfrm rot="10800000">
            <a:off x="5846763" y="5302250"/>
            <a:ext cx="1319212" cy="592138"/>
          </a:xfrm>
          <a:prstGeom prst="downArrow">
            <a:avLst>
              <a:gd name="adj1" fmla="val 50000"/>
              <a:gd name="adj2" fmla="val 35804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953735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7942" name="Rectangle 8"/>
          <p:cNvSpPr>
            <a:spLocks noChangeArrowheads="1"/>
          </p:cNvSpPr>
          <p:nvPr/>
        </p:nvSpPr>
        <p:spPr bwMode="auto">
          <a:xfrm>
            <a:off x="2203450" y="3622675"/>
            <a:ext cx="4741863" cy="771525"/>
          </a:xfrm>
          <a:prstGeom prst="rect">
            <a:avLst/>
          </a:prstGeom>
          <a:solidFill>
            <a:srgbClr val="E6B9B8"/>
          </a:solidFill>
          <a:ln w="9525">
            <a:solidFill>
              <a:srgbClr val="95373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ahoma" pitchFamily="34" charset="0"/>
              </a:rPr>
              <a:t>Управляющая компания</a:t>
            </a:r>
          </a:p>
        </p:txBody>
      </p:sp>
      <p:sp>
        <p:nvSpPr>
          <p:cNvPr id="167943" name="Rectangle 9"/>
          <p:cNvSpPr>
            <a:spLocks noChangeArrowheads="1"/>
          </p:cNvSpPr>
          <p:nvPr/>
        </p:nvSpPr>
        <p:spPr bwMode="auto">
          <a:xfrm>
            <a:off x="7165975" y="3900488"/>
            <a:ext cx="1846263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ahoma" pitchFamily="34" charset="0"/>
              </a:rPr>
              <a:t>Доход от </a:t>
            </a:r>
          </a:p>
          <a:p>
            <a:pPr algn="ctr"/>
            <a:r>
              <a:rPr lang="ru-RU">
                <a:latin typeface="Tahoma" pitchFamily="34" charset="0"/>
              </a:rPr>
              <a:t>управления ЦК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286125" y="6237288"/>
            <a:ext cx="2597150" cy="0"/>
          </a:xfrm>
          <a:prstGeom prst="straightConnector1">
            <a:avLst/>
          </a:prstGeom>
          <a:ln>
            <a:solidFill>
              <a:srgbClr val="9537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7945" name="Rectangle 3"/>
          <p:cNvSpPr>
            <a:spLocks noChangeArrowheads="1"/>
          </p:cNvSpPr>
          <p:nvPr/>
        </p:nvSpPr>
        <p:spPr bwMode="auto">
          <a:xfrm>
            <a:off x="3286125" y="5695950"/>
            <a:ext cx="2560638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ahoma" pitchFamily="34" charset="0"/>
              </a:rPr>
              <a:t>Договор пожертвования </a:t>
            </a:r>
          </a:p>
          <a:p>
            <a:pPr algn="ctr"/>
            <a:r>
              <a:rPr lang="ru-RU">
                <a:latin typeface="Tahoma" pitchFamily="34" charset="0"/>
              </a:rPr>
              <a:t>Или завещания</a:t>
            </a:r>
          </a:p>
          <a:p>
            <a:pPr algn="ctr"/>
            <a:endParaRPr lang="ru-RU">
              <a:latin typeface="Tahoma" pitchFamily="34" charset="0"/>
            </a:endParaRPr>
          </a:p>
          <a:p>
            <a:pPr algn="ctr"/>
            <a:r>
              <a:rPr lang="ru-RU">
                <a:latin typeface="Tahoma" pitchFamily="34" charset="0"/>
              </a:rPr>
              <a:t>Денежные средства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 rot="10800000">
            <a:off x="3925888" y="4394200"/>
            <a:ext cx="1319212" cy="258763"/>
          </a:xfrm>
          <a:prstGeom prst="downArrow">
            <a:avLst>
              <a:gd name="adj1" fmla="val 50000"/>
              <a:gd name="adj2" fmla="val 35804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953735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945313" y="3916363"/>
            <a:ext cx="992187" cy="0"/>
          </a:xfrm>
          <a:prstGeom prst="line">
            <a:avLst/>
          </a:prstGeom>
          <a:ln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7937500" y="3900488"/>
            <a:ext cx="0" cy="199390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Содержимое 2"/>
          <p:cNvSpPr>
            <a:spLocks noGrp="1"/>
          </p:cNvSpPr>
          <p:nvPr>
            <p:ph idx="1"/>
          </p:nvPr>
        </p:nvSpPr>
        <p:spPr>
          <a:xfrm>
            <a:off x="727075" y="301625"/>
            <a:ext cx="7626350" cy="3121025"/>
          </a:xfrm>
          <a:ln>
            <a:solidFill>
              <a:srgbClr val="953735"/>
            </a:solidFill>
          </a:ln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Tx/>
              <a:buNone/>
              <a:defRPr/>
            </a:pPr>
            <a:endParaRPr lang="ru-RU" sz="2400" dirty="0" smtClean="0">
              <a:latin typeface="Times New Roman"/>
              <a:cs typeface="Times New Roman"/>
            </a:endParaRPr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Управляющая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компания </a:t>
            </a:r>
            <a:r>
              <a:rPr lang="ru-RU" sz="2400" dirty="0">
                <a:latin typeface="Times New Roman"/>
                <a:cs typeface="Times New Roman"/>
              </a:rPr>
              <a:t>- АО, ООО (ОДО), созданные в соответствии с законодательством Российской Федерации и имеющие лицензию на осуществление деятельности по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управлению ценными бумагами </a:t>
            </a:r>
            <a:r>
              <a:rPr lang="ru-RU" sz="2400" dirty="0">
                <a:latin typeface="Times New Roman"/>
                <a:cs typeface="Times New Roman"/>
              </a:rPr>
              <a:t>или лицензию на осуществление деятельности по </a:t>
            </a:r>
            <a:r>
              <a:rPr lang="ru-RU" sz="2400" dirty="0">
                <a:solidFill>
                  <a:srgbClr val="0070C0"/>
                </a:solidFill>
                <a:latin typeface="Times New Roman"/>
                <a:cs typeface="Times New Roman"/>
              </a:rPr>
              <a:t>управлению инвестиционными фондами, паевыми инвестиционными фондами и негосударственными пенсионными фондам </a:t>
            </a:r>
          </a:p>
          <a:p>
            <a:pPr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низ 3"/>
          <p:cNvSpPr/>
          <p:nvPr/>
        </p:nvSpPr>
        <p:spPr>
          <a:xfrm>
            <a:off x="774700" y="1473200"/>
            <a:ext cx="7815263" cy="409575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388938" y="406400"/>
            <a:ext cx="8051800" cy="973138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571500" indent="-571500">
              <a:defRPr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средства, составляющие ЦК могут быть размещены № 275-ФЗ « О порядке формирования и использования целевого капитала некоммерческих организаций» гл.3 ст. 15</a:t>
            </a:r>
            <a:endParaRPr lang="ru-RU" sz="2000" dirty="0"/>
          </a:p>
        </p:txBody>
      </p:sp>
      <p:sp>
        <p:nvSpPr>
          <p:cNvPr id="168964" name="Содержимое 2"/>
          <p:cNvSpPr txBox="1">
            <a:spLocks/>
          </p:cNvSpPr>
          <p:nvPr/>
        </p:nvSpPr>
        <p:spPr bwMode="auto">
          <a:xfrm>
            <a:off x="3427413" y="2132013"/>
            <a:ext cx="5102225" cy="3663950"/>
          </a:xfrm>
          <a:prstGeom prst="rect">
            <a:avLst/>
          </a:prstGeom>
          <a:noFill/>
          <a:ln w="9525">
            <a:solidFill>
              <a:srgbClr val="953735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ct val="20000"/>
              </a:spcBef>
              <a:buFont typeface="Arial" charset="0"/>
              <a:buNone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ctr" defTabSz="457200">
              <a:spcBef>
                <a:spcPct val="20000"/>
              </a:spcBef>
              <a:buFont typeface="Arial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Государственные ценные бумаги, облигации иных российских эмитентов</a:t>
            </a:r>
          </a:p>
          <a:p>
            <a:pPr algn="ctr" defTabSz="457200">
              <a:spcBef>
                <a:spcPct val="20000"/>
              </a:spcBef>
              <a:buFont typeface="Arial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Акции российских эмитентов</a:t>
            </a:r>
          </a:p>
          <a:p>
            <a:pPr algn="ctr" defTabSz="457200">
              <a:spcBef>
                <a:spcPct val="20000"/>
              </a:spcBef>
              <a:buFont typeface="Arial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Государственные ценные бумаги иностранных государств</a:t>
            </a:r>
          </a:p>
          <a:p>
            <a:pPr algn="ctr" defTabSz="457200">
              <a:spcBef>
                <a:spcPct val="20000"/>
              </a:spcBef>
              <a:buFont typeface="Arial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Ипотечные ценные бумаги</a:t>
            </a:r>
          </a:p>
        </p:txBody>
      </p:sp>
      <p:pic>
        <p:nvPicPr>
          <p:cNvPr id="168965" name="Изображение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938" y="2109788"/>
            <a:ext cx="29114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низ 3"/>
          <p:cNvSpPr/>
          <p:nvPr/>
        </p:nvSpPr>
        <p:spPr>
          <a:xfrm>
            <a:off x="774700" y="1247775"/>
            <a:ext cx="7815263" cy="409575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538163" y="276225"/>
            <a:ext cx="8051800" cy="971550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571500" indent="-571500">
              <a:defRPr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средства, составляющие ЦК могут быть размещены (ст. 15)</a:t>
            </a:r>
            <a:endParaRPr lang="ru-RU" sz="2400" dirty="0"/>
          </a:p>
        </p:txBody>
      </p:sp>
      <p:sp>
        <p:nvSpPr>
          <p:cNvPr id="169988" name="Содержимое 2"/>
          <p:cNvSpPr txBox="1">
            <a:spLocks/>
          </p:cNvSpPr>
          <p:nvPr/>
        </p:nvSpPr>
        <p:spPr bwMode="auto">
          <a:xfrm>
            <a:off x="3832225" y="1889125"/>
            <a:ext cx="4757738" cy="3878263"/>
          </a:xfrm>
          <a:prstGeom prst="rect">
            <a:avLst/>
          </a:prstGeom>
          <a:noFill/>
          <a:ln w="9525">
            <a:solidFill>
              <a:srgbClr val="953735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ct val="20000"/>
              </a:spcBef>
              <a:buFont typeface="Arial" charset="0"/>
              <a:buNone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ctr" defTabSz="457200">
              <a:spcBef>
                <a:spcPct val="20000"/>
              </a:spcBef>
              <a:buFont typeface="Arial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Инвестиционные паи паевых инвестиционных фондов</a:t>
            </a:r>
          </a:p>
          <a:p>
            <a:pPr algn="ctr" defTabSz="457200">
              <a:spcBef>
                <a:spcPct val="20000"/>
              </a:spcBef>
              <a:buFont typeface="Arial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Объекты недвижимого имущества</a:t>
            </a:r>
          </a:p>
          <a:p>
            <a:pPr algn="ctr" defTabSz="457200">
              <a:spcBef>
                <a:spcPct val="20000"/>
              </a:spcBef>
              <a:buFont typeface="Arial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Депозиты в коммерческих банках</a:t>
            </a:r>
            <a:endParaRPr lang="ru-RU" sz="2400"/>
          </a:p>
          <a:p>
            <a:pPr algn="ctr" defTabSz="457200">
              <a:spcBef>
                <a:spcPct val="20000"/>
              </a:spcBef>
              <a:buFont typeface="Arial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Облигации и акции иных иностранных эмитентов</a:t>
            </a:r>
          </a:p>
          <a:p>
            <a:pPr algn="ctr" defTabSz="457200">
              <a:spcBef>
                <a:spcPct val="20000"/>
              </a:spcBef>
              <a:buFont typeface="Arial" charset="0"/>
              <a:buNone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9989" name="Изображение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3" y="1889125"/>
            <a:ext cx="2949575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Группа 13"/>
          <p:cNvGrpSpPr>
            <a:grpSpLocks/>
          </p:cNvGrpSpPr>
          <p:nvPr/>
        </p:nvGrpSpPr>
        <p:grpSpPr bwMode="auto">
          <a:xfrm>
            <a:off x="395288" y="260350"/>
            <a:ext cx="8497887" cy="6192838"/>
            <a:chOff x="395288" y="260350"/>
            <a:chExt cx="8497887" cy="6192838"/>
          </a:xfrm>
        </p:grpSpPr>
        <p:sp>
          <p:nvSpPr>
            <p:cNvPr id="18434" name="Rectangle 2"/>
            <p:cNvSpPr>
              <a:spLocks noChangeArrowheads="1"/>
            </p:cNvSpPr>
            <p:nvPr/>
          </p:nvSpPr>
          <p:spPr bwMode="auto">
            <a:xfrm>
              <a:off x="395288" y="260350"/>
              <a:ext cx="8497887" cy="93662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800" b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По отраслевой, ведомственной принадлежности</a:t>
              </a:r>
            </a:p>
            <a:p>
              <a:pPr algn="ctr">
                <a:defRPr/>
              </a:pPr>
              <a:r>
                <a:rPr lang="ru-RU" sz="2800" b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 различают</a:t>
              </a:r>
              <a:r>
                <a:rPr lang="ru-RU" sz="280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18435" name="Rectangle 3"/>
            <p:cNvSpPr>
              <a:spLocks noChangeArrowheads="1"/>
            </p:cNvSpPr>
            <p:nvPr/>
          </p:nvSpPr>
          <p:spPr bwMode="auto">
            <a:xfrm>
              <a:off x="827088" y="1557338"/>
              <a:ext cx="7991475" cy="6477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ru-RU" sz="2400" b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Финансы сельскохозяйственных предприятий</a:t>
              </a:r>
            </a:p>
          </p:txBody>
        </p:sp>
        <p:sp>
          <p:nvSpPr>
            <p:cNvPr id="18436" name="Rectangle 4"/>
            <p:cNvSpPr>
              <a:spLocks noChangeArrowheads="1"/>
            </p:cNvSpPr>
            <p:nvPr/>
          </p:nvSpPr>
          <p:spPr bwMode="auto">
            <a:xfrm>
              <a:off x="827088" y="2492375"/>
              <a:ext cx="7993062" cy="7207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ru-RU" sz="2400" b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Финансы транспортных организаций </a:t>
              </a:r>
            </a:p>
          </p:txBody>
        </p:sp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827088" y="3500438"/>
              <a:ext cx="7993062" cy="5746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342900" indent="-342900">
                <a:defRPr/>
              </a:pPr>
              <a:r>
                <a:rPr lang="ru-RU" sz="2400" b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Финансы торговых организаций</a:t>
              </a:r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827088" y="5661025"/>
              <a:ext cx="7993062" cy="7921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ru-RU" sz="2400" b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Финансы строительных, монтажных, </a:t>
              </a:r>
            </a:p>
            <a:p>
              <a:pPr>
                <a:defRPr/>
              </a:pPr>
              <a:r>
                <a:rPr lang="ru-RU" sz="2400" b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строительно-монтажных организаций  </a:t>
              </a:r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827088" y="4365625"/>
              <a:ext cx="7993062" cy="9350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342900" indent="-342900">
                <a:defRPr/>
              </a:pPr>
              <a:r>
                <a:rPr lang="ru-RU" sz="2400" b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Финансы научно-исследовательских, конструкторских, </a:t>
              </a:r>
            </a:p>
            <a:p>
              <a:pPr marL="342900" indent="-342900">
                <a:defRPr/>
              </a:pPr>
              <a:r>
                <a:rPr lang="ru-RU" sz="2400" b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проектных организаций </a:t>
              </a:r>
            </a:p>
          </p:txBody>
        </p:sp>
        <p:sp>
          <p:nvSpPr>
            <p:cNvPr id="18440" name="Line 9"/>
            <p:cNvSpPr>
              <a:spLocks noChangeShapeType="1"/>
            </p:cNvSpPr>
            <p:nvPr/>
          </p:nvSpPr>
          <p:spPr bwMode="auto">
            <a:xfrm>
              <a:off x="395288" y="1125538"/>
              <a:ext cx="0" cy="4967287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8441" name="Line 10"/>
            <p:cNvSpPr>
              <a:spLocks noChangeShapeType="1"/>
            </p:cNvSpPr>
            <p:nvPr/>
          </p:nvSpPr>
          <p:spPr bwMode="auto">
            <a:xfrm>
              <a:off x="395288" y="6092825"/>
              <a:ext cx="431800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8442" name="Line 12"/>
            <p:cNvSpPr>
              <a:spLocks noChangeShapeType="1"/>
            </p:cNvSpPr>
            <p:nvPr/>
          </p:nvSpPr>
          <p:spPr bwMode="auto">
            <a:xfrm>
              <a:off x="395288" y="4868863"/>
              <a:ext cx="431800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8443" name="Line 13"/>
            <p:cNvSpPr>
              <a:spLocks noChangeShapeType="1"/>
            </p:cNvSpPr>
            <p:nvPr/>
          </p:nvSpPr>
          <p:spPr bwMode="auto">
            <a:xfrm>
              <a:off x="395288" y="3789363"/>
              <a:ext cx="431800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8444" name="Line 14"/>
            <p:cNvSpPr>
              <a:spLocks noChangeShapeType="1"/>
            </p:cNvSpPr>
            <p:nvPr/>
          </p:nvSpPr>
          <p:spPr bwMode="auto">
            <a:xfrm>
              <a:off x="395288" y="2852738"/>
              <a:ext cx="431800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8445" name="Line 15"/>
            <p:cNvSpPr>
              <a:spLocks noChangeShapeType="1"/>
            </p:cNvSpPr>
            <p:nvPr/>
          </p:nvSpPr>
          <p:spPr bwMode="auto">
            <a:xfrm>
              <a:off x="395288" y="1916113"/>
              <a:ext cx="431800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низ 3"/>
          <p:cNvSpPr/>
          <p:nvPr/>
        </p:nvSpPr>
        <p:spPr>
          <a:xfrm>
            <a:off x="1111250" y="1939925"/>
            <a:ext cx="7245350" cy="409575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1111250" y="968375"/>
            <a:ext cx="7245350" cy="971550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571500" indent="-571500">
              <a:defRPr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ЦК могут быть направлены на</a:t>
            </a:r>
            <a:endParaRPr lang="ru-RU" sz="2400" dirty="0"/>
          </a:p>
        </p:txBody>
      </p:sp>
      <p:sp>
        <p:nvSpPr>
          <p:cNvPr id="171012" name="Содержимое 2"/>
          <p:cNvSpPr txBox="1">
            <a:spLocks/>
          </p:cNvSpPr>
          <p:nvPr/>
        </p:nvSpPr>
        <p:spPr bwMode="auto">
          <a:xfrm>
            <a:off x="1111250" y="2486025"/>
            <a:ext cx="7245350" cy="2743200"/>
          </a:xfrm>
          <a:prstGeom prst="rect">
            <a:avLst/>
          </a:prstGeom>
          <a:noFill/>
          <a:ln w="9525">
            <a:solidFill>
              <a:srgbClr val="953735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ct val="20000"/>
              </a:spcBef>
              <a:buFont typeface="Arial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Финансирование научных исследований</a:t>
            </a:r>
          </a:p>
          <a:p>
            <a:pPr algn="ctr" defTabSz="457200">
              <a:spcBef>
                <a:spcPct val="20000"/>
              </a:spcBef>
              <a:buFont typeface="Arial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Развитие материально-технической базы</a:t>
            </a:r>
          </a:p>
          <a:p>
            <a:pPr algn="ctr" defTabSz="457200">
              <a:spcBef>
                <a:spcPct val="20000"/>
              </a:spcBef>
              <a:buFont typeface="Arial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Материальную помощь (одаренным студентам)</a:t>
            </a:r>
          </a:p>
          <a:p>
            <a:pPr algn="ctr" defTabSz="457200">
              <a:spcBef>
                <a:spcPct val="20000"/>
              </a:spcBef>
              <a:buFont typeface="Arial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Учреждение новых исследовательских подразделений и др. </a:t>
            </a:r>
          </a:p>
          <a:p>
            <a:pPr algn="ctr" defTabSz="457200">
              <a:spcBef>
                <a:spcPct val="20000"/>
              </a:spcBef>
              <a:buFont typeface="Arial" charset="0"/>
              <a:buNone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низ 3"/>
          <p:cNvSpPr/>
          <p:nvPr/>
        </p:nvSpPr>
        <p:spPr>
          <a:xfrm>
            <a:off x="538163" y="1919288"/>
            <a:ext cx="3846512" cy="407987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2035" name="Содержимое 2"/>
          <p:cNvSpPr txBox="1">
            <a:spLocks/>
          </p:cNvSpPr>
          <p:nvPr/>
        </p:nvSpPr>
        <p:spPr bwMode="auto">
          <a:xfrm>
            <a:off x="4743450" y="1252538"/>
            <a:ext cx="3846513" cy="622300"/>
          </a:xfrm>
          <a:prstGeom prst="rect">
            <a:avLst/>
          </a:prstGeom>
          <a:noFill/>
          <a:ln w="9525">
            <a:solidFill>
              <a:srgbClr val="953735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ct val="20000"/>
              </a:spcBef>
              <a:buFont typeface="Arial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Фонды целевого капитала</a:t>
            </a:r>
          </a:p>
          <a:p>
            <a:pPr algn="ctr" defTabSz="457200">
              <a:spcBef>
                <a:spcPct val="20000"/>
              </a:spcBef>
              <a:buFont typeface="Arial" charset="0"/>
              <a:buNone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036" name="Содержимое 2"/>
          <p:cNvSpPr txBox="1">
            <a:spLocks/>
          </p:cNvSpPr>
          <p:nvPr/>
        </p:nvSpPr>
        <p:spPr bwMode="auto">
          <a:xfrm>
            <a:off x="538163" y="1233488"/>
            <a:ext cx="3846512" cy="627062"/>
          </a:xfrm>
          <a:prstGeom prst="rect">
            <a:avLst/>
          </a:prstGeom>
          <a:noFill/>
          <a:ln w="9525">
            <a:solidFill>
              <a:srgbClr val="953735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ct val="20000"/>
              </a:spcBef>
              <a:buFont typeface="Arial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Эндаумент фонды</a:t>
            </a:r>
          </a:p>
          <a:p>
            <a:pPr algn="ctr" defTabSz="457200">
              <a:spcBef>
                <a:spcPct val="20000"/>
              </a:spcBef>
              <a:buFont typeface="Arial" charset="0"/>
              <a:buNone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743450" y="1939925"/>
            <a:ext cx="3846513" cy="407988"/>
          </a:xfrm>
          <a:prstGeom prst="downArrow">
            <a:avLst/>
          </a:prstGeom>
          <a:solidFill>
            <a:srgbClr val="E6B9B8"/>
          </a:solidFill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2038" name="Содержимое 2"/>
          <p:cNvSpPr txBox="1">
            <a:spLocks/>
          </p:cNvSpPr>
          <p:nvPr/>
        </p:nvSpPr>
        <p:spPr bwMode="auto">
          <a:xfrm>
            <a:off x="538163" y="2386013"/>
            <a:ext cx="3846512" cy="1763712"/>
          </a:xfrm>
          <a:prstGeom prst="rect">
            <a:avLst/>
          </a:prstGeom>
          <a:noFill/>
          <a:ln w="9525">
            <a:solidFill>
              <a:srgbClr val="953735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ct val="20000"/>
              </a:spcBef>
              <a:buFont typeface="Arial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Доверительное управление допускается, но не является обязательным условием</a:t>
            </a:r>
          </a:p>
          <a:p>
            <a:pPr algn="ctr" defTabSz="457200">
              <a:spcBef>
                <a:spcPct val="20000"/>
              </a:spcBef>
              <a:buFont typeface="Arial" charset="0"/>
              <a:buNone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4743450" y="2389188"/>
            <a:ext cx="3846513" cy="1731962"/>
          </a:xfrm>
          <a:prstGeom prst="rect">
            <a:avLst/>
          </a:prstGeom>
          <a:ln>
            <a:solidFill>
              <a:srgbClr val="953735"/>
            </a:solidFill>
          </a:ln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ФЗ-275 ЦК должен быть  передан НКО в доверительное управление УК в целях получения дополнительного инвестиционного дохода</a:t>
            </a:r>
            <a:endParaRPr lang="ru-RU" sz="2400" dirty="0">
              <a:latin typeface="Times New Roman"/>
              <a:cs typeface="Times New Roman"/>
            </a:endParaRPr>
          </a:p>
          <a:p>
            <a:pPr marL="0" indent="0" algn="ctr">
              <a:buFont typeface="Arial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538163" y="4283075"/>
            <a:ext cx="3846512" cy="13922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роли управляющей компании может быть специально созданный при НКО комитет или отдельные работники</a:t>
            </a:r>
            <a:endParaRPr lang="ru-RU" sz="2400" dirty="0">
              <a:latin typeface="Times New Roman"/>
              <a:cs typeface="Times New Roman"/>
            </a:endParaRPr>
          </a:p>
          <a:p>
            <a:pPr marL="0" indent="0" algn="ctr">
              <a:buFont typeface="Arial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4743450" y="4283075"/>
            <a:ext cx="3846513" cy="13922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роли УК может выступать внешняя финансовая организация</a:t>
            </a:r>
            <a:endParaRPr lang="ru-RU" sz="2400" dirty="0">
              <a:latin typeface="Times New Roman"/>
              <a:cs typeface="Times New Roman"/>
            </a:endParaRPr>
          </a:p>
          <a:p>
            <a:pPr marL="0" indent="0" algn="ctr">
              <a:buFont typeface="Arial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538163" y="5848350"/>
            <a:ext cx="3846512" cy="628650"/>
          </a:xfrm>
          <a:prstGeom prst="rect">
            <a:avLst/>
          </a:prstGeom>
          <a:ln>
            <a:solidFill>
              <a:srgbClr val="953735"/>
            </a:solidFill>
          </a:ln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25 тыс. долларов США / бессрочно</a:t>
            </a:r>
            <a:endParaRPr lang="ru-RU" sz="2400" dirty="0">
              <a:latin typeface="Times New Roman"/>
              <a:cs typeface="Times New Roman"/>
            </a:endParaRPr>
          </a:p>
          <a:p>
            <a:pPr marL="0" indent="0" algn="ctr">
              <a:buFont typeface="Arial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043" name="Содержимое 2"/>
          <p:cNvSpPr txBox="1">
            <a:spLocks/>
          </p:cNvSpPr>
          <p:nvPr/>
        </p:nvSpPr>
        <p:spPr bwMode="auto">
          <a:xfrm>
            <a:off x="4743450" y="5848350"/>
            <a:ext cx="3846513" cy="628650"/>
          </a:xfrm>
          <a:prstGeom prst="rect">
            <a:avLst/>
          </a:prstGeom>
          <a:noFill/>
          <a:ln w="9525">
            <a:solidFill>
              <a:srgbClr val="953735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ct val="20000"/>
              </a:spcBef>
              <a:buFont typeface="Arial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3 млн. рублей / 10 лет</a:t>
            </a:r>
          </a:p>
          <a:p>
            <a:pPr algn="ctr" defTabSz="457200">
              <a:spcBef>
                <a:spcPct val="20000"/>
              </a:spcBef>
              <a:buFont typeface="Arial" charset="0"/>
              <a:buNone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044" name="Содержимое 2"/>
          <p:cNvSpPr txBox="1">
            <a:spLocks/>
          </p:cNvSpPr>
          <p:nvPr/>
        </p:nvSpPr>
        <p:spPr bwMode="auto">
          <a:xfrm>
            <a:off x="538163" y="512763"/>
            <a:ext cx="3846512" cy="627062"/>
          </a:xfrm>
          <a:prstGeom prst="rect">
            <a:avLst/>
          </a:prstGeom>
          <a:solidFill>
            <a:srgbClr val="E6B9B8"/>
          </a:solidFill>
          <a:ln w="9525">
            <a:solidFill>
              <a:srgbClr val="953735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ct val="20000"/>
              </a:spcBef>
              <a:buFont typeface="Arial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Зарубежная практика </a:t>
            </a:r>
          </a:p>
          <a:p>
            <a:pPr algn="ctr" defTabSz="457200">
              <a:spcBef>
                <a:spcPct val="20000"/>
              </a:spcBef>
              <a:buFont typeface="Arial" charset="0"/>
              <a:buNone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ctr" defTabSz="457200">
              <a:spcBef>
                <a:spcPct val="20000"/>
              </a:spcBef>
              <a:buFont typeface="Arial" charset="0"/>
              <a:buNone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045" name="Содержимое 2"/>
          <p:cNvSpPr txBox="1">
            <a:spLocks/>
          </p:cNvSpPr>
          <p:nvPr/>
        </p:nvSpPr>
        <p:spPr bwMode="auto">
          <a:xfrm>
            <a:off x="4743450" y="512763"/>
            <a:ext cx="3846513" cy="627062"/>
          </a:xfrm>
          <a:prstGeom prst="rect">
            <a:avLst/>
          </a:prstGeom>
          <a:solidFill>
            <a:srgbClr val="E6B9B8"/>
          </a:solidFill>
          <a:ln w="9525">
            <a:solidFill>
              <a:srgbClr val="C0504D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ct val="20000"/>
              </a:spcBef>
              <a:buFont typeface="Arial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Российская практика </a:t>
            </a:r>
          </a:p>
          <a:p>
            <a:pPr algn="ctr" defTabSz="457200">
              <a:spcBef>
                <a:spcPct val="20000"/>
              </a:spcBef>
              <a:buFont typeface="Arial" charset="0"/>
              <a:buNone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ctr" defTabSz="457200">
              <a:spcBef>
                <a:spcPct val="20000"/>
              </a:spcBef>
              <a:buFont typeface="Arial" charset="0"/>
              <a:buNone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313" y="765175"/>
          <a:ext cx="8750207" cy="5621442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677931"/>
                <a:gridCol w="3536138"/>
                <a:gridCol w="3536138"/>
              </a:tblGrid>
              <a:tr h="53257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aseline="0" dirty="0"/>
                        <a:t> </a:t>
                      </a:r>
                    </a:p>
                    <a:p>
                      <a:pPr algn="l" fontAlgn="t"/>
                      <a:r>
                        <a:rPr lang="ru-RU" sz="1200" baseline="0" dirty="0"/>
                        <a:t> </a:t>
                      </a:r>
                    </a:p>
                  </a:txBody>
                  <a:tcPr marL="14083" marR="14083" marT="7041" marB="84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baseline="0" dirty="0"/>
                        <a:t> </a:t>
                      </a:r>
                    </a:p>
                    <a:p>
                      <a:pPr algn="ctr" fontAlgn="t"/>
                      <a:r>
                        <a:rPr lang="ru-RU" sz="1200" b="1" i="1" baseline="0" dirty="0"/>
                        <a:t>НКО США</a:t>
                      </a:r>
                    </a:p>
                    <a:p>
                      <a:pPr algn="ctr" fontAlgn="t"/>
                      <a:r>
                        <a:rPr lang="ru-RU" sz="1200" b="1" i="1" baseline="0" dirty="0"/>
                        <a:t> </a:t>
                      </a:r>
                    </a:p>
                  </a:txBody>
                  <a:tcPr marL="14083" marR="14083" marT="7041" marB="84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baseline="0" dirty="0"/>
                        <a:t> </a:t>
                      </a:r>
                    </a:p>
                    <a:p>
                      <a:pPr algn="ctr" fontAlgn="t"/>
                      <a:r>
                        <a:rPr lang="ru-RU" sz="1200" b="1" i="1" baseline="0" dirty="0"/>
                        <a:t>НКО России</a:t>
                      </a:r>
                    </a:p>
                  </a:txBody>
                  <a:tcPr marL="14083" marR="14083" marT="7041" marB="8450"/>
                </a:tc>
              </a:tr>
              <a:tr h="705901">
                <a:tc>
                  <a:txBody>
                    <a:bodyPr/>
                    <a:lstStyle/>
                    <a:p>
                      <a:pPr marL="177800" indent="0" algn="l" fontAlgn="t"/>
                      <a:r>
                        <a:rPr lang="ru-RU" sz="1200" baseline="0" dirty="0"/>
                        <a:t>Мотив создания</a:t>
                      </a:r>
                    </a:p>
                  </a:txBody>
                  <a:tcPr marL="14083" marR="14083" marT="7041" marB="84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aseline="0" dirty="0"/>
                        <a:t>Создаются и строят свою деятельность вокруг проблем местного сообщества, для решения местных проблем</a:t>
                      </a:r>
                    </a:p>
                  </a:txBody>
                  <a:tcPr marL="14083" marR="14083" marT="7041" marB="84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aseline="0"/>
                        <a:t>Сектор более идеологический, направленный на решение проблем глобального масштаба, не очень привязан к специфической территории</a:t>
                      </a:r>
                    </a:p>
                  </a:txBody>
                  <a:tcPr marL="14083" marR="14083" marT="7041" marB="8450"/>
                </a:tc>
              </a:tr>
              <a:tr h="879230">
                <a:tc>
                  <a:txBody>
                    <a:bodyPr/>
                    <a:lstStyle/>
                    <a:p>
                      <a:pPr marL="177800" indent="0" algn="l" fontAlgn="t"/>
                      <a:r>
                        <a:rPr lang="ru-RU" sz="1200" baseline="0" dirty="0"/>
                        <a:t>Характеристика сектора  в целом</a:t>
                      </a:r>
                    </a:p>
                  </a:txBody>
                  <a:tcPr marL="14083" marR="14083" marT="7041" marB="84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aseline="0" dirty="0"/>
                        <a:t>Сектор устойчивый, НКО в Америке существуют давно, активно развивается порядка 40 лет.</a:t>
                      </a:r>
                    </a:p>
                  </a:txBody>
                  <a:tcPr marL="14083" marR="14083" marT="7041" marB="84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aseline="0"/>
                        <a:t>Сектор формировался под жестким контролем государства и сейчас находится в стадии становления,  активным развитием НКО можно считать последние 10 лет</a:t>
                      </a:r>
                    </a:p>
                  </a:txBody>
                  <a:tcPr marL="14083" marR="14083" marT="7041" marB="8450"/>
                </a:tc>
              </a:tr>
              <a:tr h="1085371">
                <a:tc>
                  <a:txBody>
                    <a:bodyPr/>
                    <a:lstStyle/>
                    <a:p>
                      <a:pPr marL="82550" indent="95250" algn="l" rtl="0" eaLnBrk="1" fontAlgn="t" latinLnBrk="0" hangingPunct="1">
                        <a:lnSpc>
                          <a:spcPts val="1505"/>
                        </a:lnSpc>
                        <a:spcAft>
                          <a:spcPts val="1255"/>
                        </a:spcAft>
                      </a:pPr>
                      <a:r>
                        <a:rPr kumimoji="0" lang="ru-RU" sz="1200" kern="1200" baseline="0" dirty="0"/>
                        <a:t>Источники финансирования</a:t>
                      </a:r>
                      <a:endParaRPr kumimoji="0"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6045" marR="106045" marT="53340" marB="63500"/>
                </a:tc>
                <a:tc>
                  <a:txBody>
                    <a:bodyPr/>
                    <a:lstStyle/>
                    <a:p>
                      <a:pPr marL="0" lvl="0" indent="273050" algn="l" rtl="0" eaLnBrk="1" fontAlgn="t" latinLnBrk="0" hangingPunct="1">
                        <a:lnSpc>
                          <a:spcPts val="1505"/>
                        </a:lnSpc>
                        <a:spcAft>
                          <a:spcPts val="300"/>
                        </a:spcAft>
                        <a:buSzPts val="1000"/>
                        <a:buFont typeface="Symbol"/>
                        <a:buChar char=""/>
                        <a:tabLst>
                          <a:tab pos="177800" algn="l"/>
                        </a:tabLst>
                      </a:pPr>
                      <a:r>
                        <a:rPr kumimoji="0" lang="ru-RU" sz="1200" kern="1200" baseline="0" dirty="0"/>
                        <a:t>Большое внимание уделяется чл. взносам, есть программы </a:t>
                      </a:r>
                      <a:r>
                        <a:rPr kumimoji="0" lang="ru-RU" sz="1200" kern="1200" baseline="0" dirty="0" err="1"/>
                        <a:t>увелич</a:t>
                      </a:r>
                      <a:r>
                        <a:rPr kumimoji="0" lang="ru-RU" sz="1200" kern="1200" baseline="0" dirty="0"/>
                        <a:t>. членства в организациях</a:t>
                      </a:r>
                    </a:p>
                    <a:p>
                      <a:pPr marL="0" lvl="0" indent="273050" algn="l" rtl="0" eaLnBrk="1" fontAlgn="t" latinLnBrk="0" hangingPunct="1">
                        <a:lnSpc>
                          <a:spcPts val="1505"/>
                        </a:lnSpc>
                        <a:spcAft>
                          <a:spcPts val="3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200" kern="1200" baseline="0" dirty="0"/>
                        <a:t>Основа финансирования – традиционный </a:t>
                      </a:r>
                      <a:r>
                        <a:rPr kumimoji="0" lang="ru-RU" sz="1200" kern="1200" baseline="0" dirty="0" err="1"/>
                        <a:t>фандрейзинг</a:t>
                      </a:r>
                      <a:endParaRPr kumimoji="0" lang="ru-RU" sz="1200" kern="1200" baseline="0" dirty="0"/>
                    </a:p>
                    <a:p>
                      <a:pPr marL="0" lvl="0" indent="273050" algn="l" rtl="0" eaLnBrk="1" fontAlgn="t" latinLnBrk="0" hangingPunct="1">
                        <a:lnSpc>
                          <a:spcPts val="1505"/>
                        </a:lnSpc>
                        <a:spcAft>
                          <a:spcPts val="3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200" kern="1200" baseline="0" dirty="0"/>
                        <a:t>Культивируют доноров</a:t>
                      </a:r>
                      <a:endParaRPr kumimoji="0"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6045" marR="106045" marT="53340" marB="63500"/>
                </a:tc>
                <a:tc>
                  <a:txBody>
                    <a:bodyPr/>
                    <a:lstStyle/>
                    <a:p>
                      <a:pPr marL="82550" lvl="0" indent="273050" algn="l" rtl="0" eaLnBrk="1" fontAlgn="t" latinLnBrk="0" hangingPunct="1">
                        <a:lnSpc>
                          <a:spcPts val="1505"/>
                        </a:lnSpc>
                        <a:spcAft>
                          <a:spcPts val="3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200" kern="1200" baseline="0" dirty="0"/>
                        <a:t>Взносы и членство носят символический характер</a:t>
                      </a:r>
                    </a:p>
                    <a:p>
                      <a:pPr marL="82550" lvl="0" indent="273050" algn="l" rtl="0" eaLnBrk="1" fontAlgn="t" latinLnBrk="0" hangingPunct="1">
                        <a:lnSpc>
                          <a:spcPts val="1505"/>
                        </a:lnSpc>
                        <a:spcAft>
                          <a:spcPts val="3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200" kern="1200" baseline="0" dirty="0"/>
                        <a:t>Нет традиционного </a:t>
                      </a:r>
                      <a:r>
                        <a:rPr kumimoji="0" lang="ru-RU" sz="1200" kern="1200" baseline="0" dirty="0" err="1"/>
                        <a:t>фандрейзинга</a:t>
                      </a:r>
                      <a:r>
                        <a:rPr kumimoji="0" lang="ru-RU" sz="1200" kern="1200" baseline="0" dirty="0"/>
                        <a:t>, организации существуют на деньги местных властей или гранты зарубежных организаций</a:t>
                      </a:r>
                      <a:endParaRPr kumimoji="0"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6045" marR="106045" marT="53340" marB="63500"/>
                </a:tc>
              </a:tr>
              <a:tr h="1890113">
                <a:tc>
                  <a:txBody>
                    <a:bodyPr/>
                    <a:lstStyle/>
                    <a:p>
                      <a:pPr marL="177800" indent="0">
                        <a:lnSpc>
                          <a:spcPts val="1505"/>
                        </a:lnSpc>
                        <a:spcAft>
                          <a:spcPts val="1255"/>
                        </a:spcAft>
                      </a:pPr>
                      <a:r>
                        <a:rPr kumimoji="0" lang="ru-RU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Условия развития и поддержка со стороны других секторов</a:t>
                      </a:r>
                    </a:p>
                  </a:txBody>
                  <a:tcPr marL="106045" marR="106045" marT="53340" marB="63500"/>
                </a:tc>
                <a:tc>
                  <a:txBody>
                    <a:bodyPr/>
                    <a:lstStyle/>
                    <a:p>
                      <a:pPr marL="0" lvl="0" indent="355600">
                        <a:lnSpc>
                          <a:spcPts val="1505"/>
                        </a:lnSpc>
                        <a:spcAft>
                          <a:spcPts val="3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Богатые традиции благотворительности,</a:t>
                      </a:r>
                    </a:p>
                    <a:p>
                      <a:pPr marL="0" lvl="0" indent="355600">
                        <a:lnSpc>
                          <a:spcPts val="1505"/>
                        </a:lnSpc>
                        <a:spcAft>
                          <a:spcPts val="3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Благоприятная среда для развития сектора – законодательство, общественное мнение, налоговые льготы.</a:t>
                      </a:r>
                    </a:p>
                    <a:p>
                      <a:pPr marL="0" lvl="0" indent="355600">
                        <a:lnSpc>
                          <a:spcPts val="1505"/>
                        </a:lnSpc>
                        <a:spcAft>
                          <a:spcPts val="3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Существует система государственного социального заказа</a:t>
                      </a:r>
                    </a:p>
                  </a:txBody>
                  <a:tcPr marL="106045" marR="106045" marT="53340" marB="63500"/>
                </a:tc>
                <a:tc>
                  <a:txBody>
                    <a:bodyPr/>
                    <a:lstStyle/>
                    <a:p>
                      <a:pPr marL="0" lvl="0" indent="355600">
                        <a:lnSpc>
                          <a:spcPts val="1505"/>
                        </a:lnSpc>
                        <a:spcAft>
                          <a:spcPts val="3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Отсутствуют традиции 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благотворительности</a:t>
                      </a:r>
                      <a:r>
                        <a:rPr kumimoji="0" lang="ru-RU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0" lvl="0" indent="355600">
                        <a:lnSpc>
                          <a:spcPts val="1505"/>
                        </a:lnSpc>
                        <a:spcAft>
                          <a:spcPts val="3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Нет законодательно 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закрепленной </a:t>
                      </a:r>
                      <a:r>
                        <a:rPr kumimoji="0" lang="ru-RU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системы государственной поддержки НКО</a:t>
                      </a:r>
                    </a:p>
                    <a:p>
                      <a:pPr marL="0" lvl="0" indent="355600">
                        <a:lnSpc>
                          <a:spcPts val="1505"/>
                        </a:lnSpc>
                        <a:spcAft>
                          <a:spcPts val="3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Бизнес  - в стадии становления, предприниматели не имеют возможности открыто декларировать прибыль и оказывать помощь легально.</a:t>
                      </a:r>
                    </a:p>
                    <a:p>
                      <a:pPr marL="0" lvl="0" indent="355600">
                        <a:lnSpc>
                          <a:spcPts val="1505"/>
                        </a:lnSpc>
                        <a:spcAft>
                          <a:spcPts val="3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Нет поддержки и одобрения со стороны всего 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общества</a:t>
                      </a:r>
                      <a:endParaRPr kumimoji="0" lang="ru-RU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6045" marR="106045" marT="53340" marB="63500"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101725" y="260350"/>
            <a:ext cx="7632700" cy="3603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500" dirty="0"/>
              <a:t>Опыт и модели зарубежных НКО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u="sng" smtClean="0"/>
              <a:t>Финансы некоммерческих организаций представлены разнообразными финансовыми отношениями</a:t>
            </a:r>
            <a:r>
              <a:rPr lang="ru-RU" sz="2000" smtClean="0"/>
              <a:t>, складывающимися по поводу формирования и использования денежных фондов </a:t>
            </a:r>
            <a:br>
              <a:rPr lang="ru-RU" sz="2000" smtClean="0"/>
            </a:br>
            <a:endParaRPr lang="ru-RU" sz="2000" smtClean="0"/>
          </a:p>
        </p:txBody>
      </p:sp>
      <p:pic>
        <p:nvPicPr>
          <p:cNvPr id="174083" name="Picture 6"/>
          <p:cNvPicPr>
            <a:picLocks noChangeAspect="1" noChangeArrowheads="1"/>
          </p:cNvPicPr>
          <p:nvPr/>
        </p:nvPicPr>
        <p:blipFill>
          <a:blip r:embed="rId2"/>
          <a:srcRect l="7031" t="3477" r="4837" b="6567"/>
          <a:stretch>
            <a:fillRect/>
          </a:stretch>
        </p:blipFill>
        <p:spPr bwMode="auto">
          <a:xfrm>
            <a:off x="1357313" y="1285875"/>
            <a:ext cx="71437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16200000">
            <a:off x="-1677114" y="3463008"/>
            <a:ext cx="4572000" cy="646331"/>
          </a:xfrm>
          <a:prstGeom prst="rect">
            <a:avLst/>
          </a:prstGeom>
          <a:solidFill>
            <a:srgbClr val="FFCCC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Группы финансовых отношений некоммерческих организаций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106" name="Group 2"/>
          <p:cNvGrpSpPr>
            <a:grpSpLocks/>
          </p:cNvGrpSpPr>
          <p:nvPr/>
        </p:nvGrpSpPr>
        <p:grpSpPr bwMode="auto">
          <a:xfrm>
            <a:off x="214313" y="0"/>
            <a:ext cx="8572500" cy="6532563"/>
            <a:chOff x="1590" y="764"/>
            <a:chExt cx="9154" cy="12133"/>
          </a:xfrm>
        </p:grpSpPr>
        <p:sp>
          <p:nvSpPr>
            <p:cNvPr id="140291" name="AutoShape 3"/>
            <p:cNvSpPr>
              <a:spLocks noChangeArrowheads="1"/>
            </p:cNvSpPr>
            <p:nvPr/>
          </p:nvSpPr>
          <p:spPr bwMode="auto">
            <a:xfrm>
              <a:off x="2442" y="764"/>
              <a:ext cx="7200" cy="751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spcAft>
                  <a:spcPts val="0"/>
                </a:spcAft>
                <a:defRPr/>
              </a:pPr>
              <a:r>
                <a:rPr lang="ru-RU" sz="1600" b="1" dirty="0">
                  <a:latin typeface="Calibri" pitchFamily="34" charset="0"/>
                </a:rPr>
                <a:t>Первоначальные источники финансирования финансовых ресурсов НКО</a:t>
              </a:r>
              <a:endParaRPr lang="ru-RU" sz="1600" b="1" dirty="0">
                <a:latin typeface="Arial" pitchFamily="34" charset="0"/>
              </a:endParaRPr>
            </a:p>
          </p:txBody>
        </p:sp>
        <p:sp>
          <p:nvSpPr>
            <p:cNvPr id="140293" name="Rectangle 5"/>
            <p:cNvSpPr>
              <a:spLocks noChangeArrowheads="1"/>
            </p:cNvSpPr>
            <p:nvPr/>
          </p:nvSpPr>
          <p:spPr bwMode="auto">
            <a:xfrm>
              <a:off x="2054" y="1825"/>
              <a:ext cx="3781" cy="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spcAft>
                  <a:spcPts val="0"/>
                </a:spcAft>
                <a:defRPr/>
              </a:pPr>
              <a:r>
                <a:rPr lang="ru-RU" sz="1400" b="1">
                  <a:latin typeface="Calibri" pitchFamily="34" charset="0"/>
                </a:rPr>
                <a:t>Взносы учредителей</a:t>
              </a:r>
              <a:endParaRPr lang="ru-RU" sz="1400" b="1">
                <a:latin typeface="Arial" pitchFamily="34" charset="0"/>
              </a:endParaRPr>
            </a:p>
          </p:txBody>
        </p:sp>
        <p:sp>
          <p:nvSpPr>
            <p:cNvPr id="140294" name="Rectangle 6"/>
            <p:cNvSpPr>
              <a:spLocks noChangeArrowheads="1"/>
            </p:cNvSpPr>
            <p:nvPr/>
          </p:nvSpPr>
          <p:spPr bwMode="auto">
            <a:xfrm>
              <a:off x="6551" y="1825"/>
              <a:ext cx="3781" cy="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spcAft>
                  <a:spcPts val="0"/>
                </a:spcAft>
                <a:defRPr/>
              </a:pPr>
              <a:r>
                <a:rPr lang="ru-RU" sz="1400" b="1">
                  <a:latin typeface="Calibri" pitchFamily="34" charset="0"/>
                </a:rPr>
                <a:t>Добровольные имущественные взносы и пожертвования</a:t>
              </a:r>
              <a:endParaRPr lang="ru-RU" sz="1400" b="1">
                <a:latin typeface="Arial" pitchFamily="34" charset="0"/>
              </a:endParaRPr>
            </a:p>
          </p:txBody>
        </p:sp>
        <p:sp>
          <p:nvSpPr>
            <p:cNvPr id="140295" name="Rectangle 7"/>
            <p:cNvSpPr>
              <a:spLocks noChangeArrowheads="1"/>
            </p:cNvSpPr>
            <p:nvPr/>
          </p:nvSpPr>
          <p:spPr bwMode="auto">
            <a:xfrm>
              <a:off x="3671" y="3018"/>
              <a:ext cx="5159" cy="14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spcAft>
                  <a:spcPts val="0"/>
                </a:spcAft>
                <a:defRPr/>
              </a:pPr>
              <a:r>
                <a:rPr lang="ru-RU" sz="1400" b="1" dirty="0">
                  <a:latin typeface="Calibri" pitchFamily="34" charset="0"/>
                </a:rPr>
                <a:t>Средства бюджетов органов государственной власти и местного самоуправления (</a:t>
              </a:r>
              <a:r>
                <a:rPr lang="ru-RU" sz="1400" b="1" i="1" dirty="0">
                  <a:latin typeface="Calibri" pitchFamily="34" charset="0"/>
                </a:rPr>
                <a:t>финансовая база бюджетных, автономных, казенных учреждений</a:t>
              </a:r>
              <a:r>
                <a:rPr lang="ru-RU" sz="1400" b="1" dirty="0">
                  <a:latin typeface="Calibri" pitchFamily="34" charset="0"/>
                </a:rPr>
                <a:t>)</a:t>
              </a:r>
              <a:endParaRPr lang="ru-RU" sz="1400" b="1" dirty="0">
                <a:latin typeface="Arial" pitchFamily="34" charset="0"/>
              </a:endParaRPr>
            </a:p>
          </p:txBody>
        </p:sp>
        <p:sp>
          <p:nvSpPr>
            <p:cNvPr id="140296" name="Rectangle 8"/>
            <p:cNvSpPr>
              <a:spLocks noChangeArrowheads="1"/>
            </p:cNvSpPr>
            <p:nvPr/>
          </p:nvSpPr>
          <p:spPr bwMode="auto">
            <a:xfrm>
              <a:off x="2054" y="6173"/>
              <a:ext cx="3781" cy="78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spcAft>
                  <a:spcPts val="0"/>
                </a:spcAft>
                <a:defRPr/>
              </a:pPr>
              <a:r>
                <a:rPr lang="ru-RU" sz="1200" b="1" dirty="0">
                  <a:latin typeface="Calibri" pitchFamily="34" charset="0"/>
                </a:rPr>
                <a:t>Регулярные и единовременные поступления от учредителей</a:t>
              </a:r>
              <a:endParaRPr lang="ru-RU" sz="1200" b="1" dirty="0">
                <a:latin typeface="Arial" pitchFamily="34" charset="0"/>
              </a:endParaRPr>
            </a:p>
          </p:txBody>
        </p:sp>
        <p:sp>
          <p:nvSpPr>
            <p:cNvPr id="140297" name="Rectangle 9"/>
            <p:cNvSpPr>
              <a:spLocks noChangeArrowheads="1"/>
            </p:cNvSpPr>
            <p:nvPr/>
          </p:nvSpPr>
          <p:spPr bwMode="auto">
            <a:xfrm>
              <a:off x="6466" y="6173"/>
              <a:ext cx="3781" cy="78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spcAft>
                  <a:spcPts val="0"/>
                </a:spcAft>
                <a:defRPr/>
              </a:pPr>
              <a:r>
                <a:rPr lang="ru-RU" sz="1200" b="1" dirty="0">
                  <a:latin typeface="Calibri" pitchFamily="34" charset="0"/>
                </a:rPr>
                <a:t>Добровольные имущественные взносы и пожертвования</a:t>
              </a:r>
              <a:endParaRPr lang="ru-RU" sz="1200" b="1" dirty="0">
                <a:latin typeface="Arial" pitchFamily="34" charset="0"/>
              </a:endParaRPr>
            </a:p>
          </p:txBody>
        </p:sp>
        <p:sp>
          <p:nvSpPr>
            <p:cNvPr id="140298" name="Rectangle 10"/>
            <p:cNvSpPr>
              <a:spLocks noChangeArrowheads="1"/>
            </p:cNvSpPr>
            <p:nvPr/>
          </p:nvSpPr>
          <p:spPr bwMode="auto">
            <a:xfrm>
              <a:off x="2054" y="7162"/>
              <a:ext cx="3781" cy="12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spcAft>
                  <a:spcPts val="0"/>
                </a:spcAft>
                <a:defRPr/>
              </a:pPr>
              <a:r>
                <a:rPr lang="ru-RU" sz="1200" b="1" dirty="0">
                  <a:latin typeface="Calibri" pitchFamily="34" charset="0"/>
                </a:rPr>
                <a:t>Безвозмездные перечисления физических и юридических лиц, выручка от реализации товаров и услуг</a:t>
              </a:r>
            </a:p>
            <a:p>
              <a:pPr>
                <a:spcAft>
                  <a:spcPts val="0"/>
                </a:spcAft>
                <a:defRPr/>
              </a:pPr>
              <a:endParaRPr lang="ru-RU" sz="1200" b="1" dirty="0">
                <a:latin typeface="Arial" pitchFamily="34" charset="0"/>
              </a:endParaRPr>
            </a:p>
          </p:txBody>
        </p:sp>
        <p:sp>
          <p:nvSpPr>
            <p:cNvPr id="140299" name="Rectangle 11"/>
            <p:cNvSpPr>
              <a:spLocks noChangeArrowheads="1"/>
            </p:cNvSpPr>
            <p:nvPr/>
          </p:nvSpPr>
          <p:spPr bwMode="auto">
            <a:xfrm>
              <a:off x="6466" y="7162"/>
              <a:ext cx="3781" cy="12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spcAft>
                  <a:spcPts val="0"/>
                </a:spcAft>
                <a:defRPr/>
              </a:pPr>
              <a:r>
                <a:rPr lang="ru-RU" sz="1200" b="1" dirty="0">
                  <a:latin typeface="Calibri" pitchFamily="34" charset="0"/>
                </a:rPr>
                <a:t>Средства бюджетов органов государственной власти и местного самоуправления </a:t>
              </a:r>
              <a:endParaRPr lang="ru-RU" sz="1200" b="1" dirty="0">
                <a:latin typeface="Arial" pitchFamily="34" charset="0"/>
              </a:endParaRPr>
            </a:p>
          </p:txBody>
        </p:sp>
        <p:sp>
          <p:nvSpPr>
            <p:cNvPr id="140300" name="Rectangle 12"/>
            <p:cNvSpPr>
              <a:spLocks noChangeArrowheads="1"/>
            </p:cNvSpPr>
            <p:nvPr/>
          </p:nvSpPr>
          <p:spPr bwMode="auto">
            <a:xfrm>
              <a:off x="3143" y="8915"/>
              <a:ext cx="5985" cy="1015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  <a:latin typeface="Calibri" pitchFamily="34" charset="0"/>
                </a:rPr>
                <a:t>Федеральные гранты</a:t>
              </a:r>
              <a:endParaRPr lang="ru-RU" sz="1400" b="1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>
                <a:spcAft>
                  <a:spcPts val="0"/>
                </a:spcAft>
                <a:defRPr/>
              </a:pPr>
              <a:r>
                <a:rPr lang="ru-RU" sz="1200" b="1" i="1" dirty="0">
                  <a:solidFill>
                    <a:srgbClr val="000000"/>
                  </a:solidFill>
                  <a:latin typeface="Calibri" pitchFamily="34" charset="0"/>
                </a:rPr>
                <a:t>(гранты Министерства экономического развития, президентские гранты)</a:t>
              </a:r>
              <a:endParaRPr lang="ru-RU" sz="1200" b="1" dirty="0">
                <a:latin typeface="Arial" pitchFamily="34" charset="0"/>
              </a:endParaRPr>
            </a:p>
          </p:txBody>
        </p:sp>
        <p:sp>
          <p:nvSpPr>
            <p:cNvPr id="140301" name="Rectangle 13"/>
            <p:cNvSpPr>
              <a:spLocks noChangeArrowheads="1"/>
            </p:cNvSpPr>
            <p:nvPr/>
          </p:nvSpPr>
          <p:spPr bwMode="auto">
            <a:xfrm>
              <a:off x="3143" y="10184"/>
              <a:ext cx="5985" cy="114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  <a:latin typeface="Calibri" pitchFamily="34" charset="0"/>
                </a:rPr>
                <a:t>Региональные гранты</a:t>
              </a:r>
              <a:endParaRPr lang="ru-RU" sz="1400" b="1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>
                <a:spcAft>
                  <a:spcPts val="0"/>
                </a:spcAft>
                <a:defRPr/>
              </a:pPr>
              <a:r>
                <a:rPr lang="ru-RU" sz="1200" b="1" i="1" dirty="0">
                  <a:solidFill>
                    <a:srgbClr val="000000"/>
                  </a:solidFill>
                  <a:latin typeface="Calibri" pitchFamily="34" charset="0"/>
                </a:rPr>
                <a:t>(субсидии министерств экономического развития субъектов РФ, гранты глав регионов)</a:t>
              </a:r>
              <a:endParaRPr lang="ru-RU" sz="1200" b="1" dirty="0">
                <a:latin typeface="Arial" pitchFamily="34" charset="0"/>
              </a:endParaRPr>
            </a:p>
          </p:txBody>
        </p:sp>
        <p:sp>
          <p:nvSpPr>
            <p:cNvPr id="140302" name="Rectangle 14"/>
            <p:cNvSpPr>
              <a:spLocks noChangeArrowheads="1"/>
            </p:cNvSpPr>
            <p:nvPr/>
          </p:nvSpPr>
          <p:spPr bwMode="auto">
            <a:xfrm>
              <a:off x="3143" y="11658"/>
              <a:ext cx="5985" cy="98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  <a:latin typeface="Calibri" pitchFamily="34" charset="0"/>
                </a:rPr>
                <a:t>Донорские средства </a:t>
              </a:r>
              <a:endParaRPr lang="ru-RU" sz="1400" b="1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>
                <a:spcAft>
                  <a:spcPts val="0"/>
                </a:spcAft>
                <a:defRPr/>
              </a:pPr>
              <a:r>
                <a:rPr lang="ru-RU" sz="1200" b="1" dirty="0">
                  <a:solidFill>
                    <a:srgbClr val="000000"/>
                  </a:solidFill>
                  <a:latin typeface="Calibri" pitchFamily="34" charset="0"/>
                </a:rPr>
                <a:t>(</a:t>
              </a:r>
              <a:r>
                <a:rPr lang="ru-RU" sz="1200" b="1" i="1" dirty="0">
                  <a:solidFill>
                    <a:srgbClr val="000000"/>
                  </a:solidFill>
                  <a:latin typeface="Calibri" pitchFamily="34" charset="0"/>
                </a:rPr>
                <a:t>средства крупных некоммерческих организаций, Фондов</a:t>
              </a:r>
              <a:r>
                <a:rPr lang="ru-RU" sz="1200" b="1" dirty="0">
                  <a:solidFill>
                    <a:srgbClr val="000000"/>
                  </a:solidFill>
                  <a:latin typeface="Calibri" pitchFamily="34" charset="0"/>
                </a:rPr>
                <a:t>)</a:t>
              </a:r>
              <a:endParaRPr lang="ru-RU" sz="1200" b="1" dirty="0">
                <a:latin typeface="Arial" pitchFamily="34" charset="0"/>
              </a:endParaRPr>
            </a:p>
          </p:txBody>
        </p:sp>
        <p:cxnSp>
          <p:nvCxnSpPr>
            <p:cNvPr id="140303" name="AutoShape 15"/>
            <p:cNvCxnSpPr>
              <a:cxnSpLocks noChangeShapeType="1"/>
            </p:cNvCxnSpPr>
            <p:nvPr/>
          </p:nvCxnSpPr>
          <p:spPr bwMode="auto">
            <a:xfrm>
              <a:off x="5835" y="1726"/>
              <a:ext cx="71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  <p:cxnSp>
          <p:nvCxnSpPr>
            <p:cNvPr id="140304" name="AutoShape 16"/>
            <p:cNvCxnSpPr>
              <a:cxnSpLocks noChangeShapeType="1"/>
            </p:cNvCxnSpPr>
            <p:nvPr/>
          </p:nvCxnSpPr>
          <p:spPr bwMode="auto">
            <a:xfrm>
              <a:off x="5859" y="1515"/>
              <a:ext cx="0" cy="15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  <p:cxnSp>
          <p:nvCxnSpPr>
            <p:cNvPr id="140305" name="AutoShape 17"/>
            <p:cNvCxnSpPr>
              <a:cxnSpLocks noChangeShapeType="1"/>
            </p:cNvCxnSpPr>
            <p:nvPr/>
          </p:nvCxnSpPr>
          <p:spPr bwMode="auto">
            <a:xfrm>
              <a:off x="5957" y="5735"/>
              <a:ext cx="0" cy="206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  <p:cxnSp>
          <p:nvCxnSpPr>
            <p:cNvPr id="140306" name="AutoShape 18"/>
            <p:cNvCxnSpPr>
              <a:cxnSpLocks noChangeShapeType="1"/>
            </p:cNvCxnSpPr>
            <p:nvPr/>
          </p:nvCxnSpPr>
          <p:spPr bwMode="auto">
            <a:xfrm>
              <a:off x="5835" y="5984"/>
              <a:ext cx="63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  <p:cxnSp>
          <p:nvCxnSpPr>
            <p:cNvPr id="140307" name="AutoShape 19"/>
            <p:cNvCxnSpPr>
              <a:cxnSpLocks noChangeShapeType="1"/>
            </p:cNvCxnSpPr>
            <p:nvPr/>
          </p:nvCxnSpPr>
          <p:spPr bwMode="auto">
            <a:xfrm>
              <a:off x="5835" y="7184"/>
              <a:ext cx="63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  <p:cxnSp>
          <p:nvCxnSpPr>
            <p:cNvPr id="140308" name="AutoShape 20"/>
            <p:cNvCxnSpPr>
              <a:cxnSpLocks noChangeShapeType="1"/>
            </p:cNvCxnSpPr>
            <p:nvPr/>
          </p:nvCxnSpPr>
          <p:spPr bwMode="auto">
            <a:xfrm>
              <a:off x="5957" y="7801"/>
              <a:ext cx="0" cy="85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  <p:cxnSp>
          <p:nvCxnSpPr>
            <p:cNvPr id="140309" name="AutoShape 21"/>
            <p:cNvCxnSpPr>
              <a:cxnSpLocks noChangeShapeType="1"/>
            </p:cNvCxnSpPr>
            <p:nvPr/>
          </p:nvCxnSpPr>
          <p:spPr bwMode="auto">
            <a:xfrm>
              <a:off x="6111" y="8653"/>
              <a:ext cx="326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  <p:cxnSp>
          <p:nvCxnSpPr>
            <p:cNvPr id="140310" name="AutoShape 22"/>
            <p:cNvCxnSpPr>
              <a:cxnSpLocks noChangeShapeType="1"/>
            </p:cNvCxnSpPr>
            <p:nvPr/>
          </p:nvCxnSpPr>
          <p:spPr bwMode="auto">
            <a:xfrm>
              <a:off x="9225" y="8654"/>
              <a:ext cx="0" cy="349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  <p:cxnSp>
          <p:nvCxnSpPr>
            <p:cNvPr id="140311" name="AutoShape 23"/>
            <p:cNvCxnSpPr>
              <a:cxnSpLocks noChangeShapeType="1"/>
            </p:cNvCxnSpPr>
            <p:nvPr/>
          </p:nvCxnSpPr>
          <p:spPr bwMode="auto">
            <a:xfrm flipH="1">
              <a:off x="9128" y="8814"/>
              <a:ext cx="25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  <p:cxnSp>
          <p:nvCxnSpPr>
            <p:cNvPr id="140312" name="AutoShape 24"/>
            <p:cNvCxnSpPr>
              <a:cxnSpLocks noChangeShapeType="1"/>
            </p:cNvCxnSpPr>
            <p:nvPr/>
          </p:nvCxnSpPr>
          <p:spPr bwMode="auto">
            <a:xfrm flipH="1">
              <a:off x="9128" y="10241"/>
              <a:ext cx="25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  <p:cxnSp>
          <p:nvCxnSpPr>
            <p:cNvPr id="140313" name="AutoShape 25"/>
            <p:cNvCxnSpPr>
              <a:cxnSpLocks noChangeShapeType="1"/>
            </p:cNvCxnSpPr>
            <p:nvPr/>
          </p:nvCxnSpPr>
          <p:spPr bwMode="auto">
            <a:xfrm flipH="1">
              <a:off x="9128" y="11531"/>
              <a:ext cx="25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  <p:cxnSp>
          <p:nvCxnSpPr>
            <p:cNvPr id="140314" name="AutoShape 26"/>
            <p:cNvCxnSpPr>
              <a:cxnSpLocks noChangeShapeType="1"/>
            </p:cNvCxnSpPr>
            <p:nvPr/>
          </p:nvCxnSpPr>
          <p:spPr bwMode="auto">
            <a:xfrm flipH="1">
              <a:off x="1590" y="832"/>
              <a:ext cx="85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  <p:cxnSp>
          <p:nvCxnSpPr>
            <p:cNvPr id="140315" name="AutoShape 27"/>
            <p:cNvCxnSpPr>
              <a:cxnSpLocks noChangeShapeType="1"/>
            </p:cNvCxnSpPr>
            <p:nvPr/>
          </p:nvCxnSpPr>
          <p:spPr bwMode="auto">
            <a:xfrm>
              <a:off x="9642" y="832"/>
              <a:ext cx="110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  <p:cxnSp>
          <p:nvCxnSpPr>
            <p:cNvPr id="140316" name="AutoShape 28"/>
            <p:cNvCxnSpPr>
              <a:cxnSpLocks noChangeShapeType="1"/>
            </p:cNvCxnSpPr>
            <p:nvPr/>
          </p:nvCxnSpPr>
          <p:spPr bwMode="auto">
            <a:xfrm>
              <a:off x="1433" y="1102"/>
              <a:ext cx="0" cy="42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  <p:cxnSp>
          <p:nvCxnSpPr>
            <p:cNvPr id="140317" name="AutoShape 29"/>
            <p:cNvCxnSpPr>
              <a:cxnSpLocks noChangeShapeType="1"/>
            </p:cNvCxnSpPr>
            <p:nvPr/>
          </p:nvCxnSpPr>
          <p:spPr bwMode="auto">
            <a:xfrm>
              <a:off x="10585" y="1102"/>
              <a:ext cx="0" cy="42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  <p:cxnSp>
          <p:nvCxnSpPr>
            <p:cNvPr id="140318" name="AutoShape 30"/>
            <p:cNvCxnSpPr>
              <a:cxnSpLocks noChangeShapeType="1"/>
            </p:cNvCxnSpPr>
            <p:nvPr/>
          </p:nvCxnSpPr>
          <p:spPr bwMode="auto">
            <a:xfrm>
              <a:off x="1590" y="5066"/>
              <a:ext cx="137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  <p:cxnSp>
          <p:nvCxnSpPr>
            <p:cNvPr id="140319" name="AutoShape 31"/>
            <p:cNvCxnSpPr>
              <a:cxnSpLocks noChangeShapeType="1"/>
            </p:cNvCxnSpPr>
            <p:nvPr/>
          </p:nvCxnSpPr>
          <p:spPr bwMode="auto">
            <a:xfrm>
              <a:off x="9529" y="5066"/>
              <a:ext cx="121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  <p:cxnSp>
          <p:nvCxnSpPr>
            <p:cNvPr id="140320" name="AutoShape 32"/>
            <p:cNvCxnSpPr>
              <a:cxnSpLocks noChangeShapeType="1"/>
            </p:cNvCxnSpPr>
            <p:nvPr/>
          </p:nvCxnSpPr>
          <p:spPr bwMode="auto">
            <a:xfrm>
              <a:off x="1433" y="5334"/>
              <a:ext cx="0" cy="75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  <p:cxnSp>
          <p:nvCxnSpPr>
            <p:cNvPr id="140321" name="AutoShape 33"/>
            <p:cNvCxnSpPr>
              <a:cxnSpLocks noChangeShapeType="1"/>
            </p:cNvCxnSpPr>
            <p:nvPr/>
          </p:nvCxnSpPr>
          <p:spPr bwMode="auto">
            <a:xfrm>
              <a:off x="10585" y="5334"/>
              <a:ext cx="0" cy="75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  <p:cxnSp>
          <p:nvCxnSpPr>
            <p:cNvPr id="140322" name="AutoShape 34"/>
            <p:cNvCxnSpPr>
              <a:cxnSpLocks noChangeShapeType="1"/>
            </p:cNvCxnSpPr>
            <p:nvPr/>
          </p:nvCxnSpPr>
          <p:spPr bwMode="auto">
            <a:xfrm>
              <a:off x="1590" y="12630"/>
              <a:ext cx="915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  <p:cxnSp>
          <p:nvCxnSpPr>
            <p:cNvPr id="140323" name="AutoShape 35"/>
            <p:cNvCxnSpPr>
              <a:cxnSpLocks noChangeShapeType="1"/>
            </p:cNvCxnSpPr>
            <p:nvPr/>
          </p:nvCxnSpPr>
          <p:spPr bwMode="auto">
            <a:xfrm flipH="1">
              <a:off x="2880" y="8653"/>
              <a:ext cx="323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  <p:cxnSp>
          <p:nvCxnSpPr>
            <p:cNvPr id="140324" name="AutoShape 36"/>
            <p:cNvCxnSpPr>
              <a:cxnSpLocks noChangeShapeType="1"/>
            </p:cNvCxnSpPr>
            <p:nvPr/>
          </p:nvCxnSpPr>
          <p:spPr bwMode="auto">
            <a:xfrm>
              <a:off x="2722" y="8654"/>
              <a:ext cx="0" cy="355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  <p:cxnSp>
          <p:nvCxnSpPr>
            <p:cNvPr id="140325" name="AutoShape 37"/>
            <p:cNvCxnSpPr>
              <a:cxnSpLocks noChangeShapeType="1"/>
            </p:cNvCxnSpPr>
            <p:nvPr/>
          </p:nvCxnSpPr>
          <p:spPr bwMode="auto">
            <a:xfrm>
              <a:off x="2880" y="8814"/>
              <a:ext cx="2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  <p:cxnSp>
          <p:nvCxnSpPr>
            <p:cNvPr id="140326" name="AutoShape 38"/>
            <p:cNvCxnSpPr>
              <a:cxnSpLocks noChangeShapeType="1"/>
            </p:cNvCxnSpPr>
            <p:nvPr/>
          </p:nvCxnSpPr>
          <p:spPr bwMode="auto">
            <a:xfrm>
              <a:off x="2880" y="10161"/>
              <a:ext cx="2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  <p:cxnSp>
          <p:nvCxnSpPr>
            <p:cNvPr id="140327" name="AutoShape 39"/>
            <p:cNvCxnSpPr>
              <a:cxnSpLocks noChangeShapeType="1"/>
            </p:cNvCxnSpPr>
            <p:nvPr/>
          </p:nvCxnSpPr>
          <p:spPr bwMode="auto">
            <a:xfrm>
              <a:off x="2880" y="11599"/>
              <a:ext cx="2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  <p:sp>
          <p:nvSpPr>
            <p:cNvPr id="140292" name="AutoShape 4"/>
            <p:cNvSpPr>
              <a:spLocks noChangeArrowheads="1"/>
            </p:cNvSpPr>
            <p:nvPr/>
          </p:nvSpPr>
          <p:spPr bwMode="auto">
            <a:xfrm>
              <a:off x="2658" y="4884"/>
              <a:ext cx="7018" cy="851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spcAft>
                  <a:spcPts val="0"/>
                </a:spcAft>
                <a:defRPr/>
              </a:pPr>
              <a:r>
                <a:rPr lang="ru-RU" sz="1500" b="1">
                  <a:latin typeface="Calibri" pitchFamily="34" charset="0"/>
                </a:rPr>
                <a:t>Источники финансирования  НКО для выполнения уставной деятельности</a:t>
              </a:r>
              <a:endParaRPr lang="ru-RU" sz="1500" b="1">
                <a:latin typeface="Arial" pitchFamily="34" charset="0"/>
              </a:endParaRPr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785786" y="6488668"/>
            <a:ext cx="7643866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Источники финансирования некоммерческих организаций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1194</TotalTime>
  <Words>4517</Words>
  <Application>Microsoft Office PowerPoint</Application>
  <PresentationFormat>Экран (4:3)</PresentationFormat>
  <Paragraphs>786</Paragraphs>
  <Slides>94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94</vt:i4>
      </vt:variant>
    </vt:vector>
  </HeadingPairs>
  <TitlesOfParts>
    <vt:vector size="96" baseType="lpstr">
      <vt:lpstr>Оформление по умолчанию</vt:lpstr>
      <vt:lpstr>Лист Microsoft Office Excel 97-2003</vt:lpstr>
      <vt:lpstr>ТЕМА: ФИНАНСЫ ОРГАНИЗАЦИЙ  1. Финансы коммерческих организаций  2. Оценка финансового состояния хозяйствующих субъектов  3.Финансы некоммерческих организаций  4. Финансовая безопасность хозяйствующих субъектов  </vt:lpstr>
      <vt:lpstr>Финансы организаций –это экономические отношения, связанные с формированием, распределением и использованием финансовых ресурсов организаций на основе управления их денежными потоками </vt:lpstr>
      <vt:lpstr>Слайд 3</vt:lpstr>
      <vt:lpstr>Общественное значение финансов организаций</vt:lpstr>
      <vt:lpstr>Слайд 5</vt:lpstr>
      <vt:lpstr>Слайд 6</vt:lpstr>
      <vt:lpstr>Слайд 7</vt:lpstr>
      <vt:lpstr>Слайд 8</vt:lpstr>
      <vt:lpstr>Слайд 9</vt:lpstr>
      <vt:lpstr>Финансовые ресурсы организаций - это совокупность денежных источников средств, аккумулируемых предприятиями для формирования необходимых им активов в целях осуществления всех видов деятельности, как за счет собственных доходов, накоплений и капитала, так и за счет поступлений извне.</vt:lpstr>
      <vt:lpstr>Слайд 11</vt:lpstr>
      <vt:lpstr>Финансовое состояние  это экономическая категория, отражающая структуру собственного и заемного капитала и структуру его размещения между различными видами имущества, а также эффективность их использования, платежеспособность, финансовую устойчивость и инвестиционную привлекательность предприятия и его способность к саморазвитию.</vt:lpstr>
      <vt:lpstr>Изменение финансового состояния  за ряд лет позволяет оценить профессиональные и деловые качества его руководителей и специалистов </vt:lpstr>
      <vt:lpstr>Пользователи результатов анализа финансового состояния предприятия:</vt:lpstr>
      <vt:lpstr>Слайд 15</vt:lpstr>
      <vt:lpstr>Методика оценки   финансового состояния предприятия</vt:lpstr>
      <vt:lpstr>Слайд 17</vt:lpstr>
      <vt:lpstr>Слайд 18</vt:lpstr>
      <vt:lpstr>Слайд 19</vt:lpstr>
      <vt:lpstr>Слайд 20</vt:lpstr>
      <vt:lpstr>Финансовая устойчивость характеризуется финансовой независимостью предприятия, его способностью умело маневрировать собственным капиталом, финансовой обеспеченностью бесперебойности хозяйственной деятельности</vt:lpstr>
      <vt:lpstr>Слайд 22</vt:lpstr>
      <vt:lpstr>Показатели соотношения собственных и заемных средств</vt:lpstr>
      <vt:lpstr>Показатели состояния оборотных активов</vt:lpstr>
      <vt:lpstr>Показатели состояния внеоборотных активов и реального имущества</vt:lpstr>
      <vt:lpstr>Слайд 26</vt:lpstr>
      <vt:lpstr>Слайд 27</vt:lpstr>
      <vt:lpstr>Основные показатели рентабельности, %</vt:lpstr>
      <vt:lpstr>Слайд 29</vt:lpstr>
      <vt:lpstr>В России к некоммерческим, согласно ст. 50 части первой ГК Российской Федерации и ст. 2 Закона Российской Федерации  «О некоммерческих организациях», относятся государственные и негосударственные организации. </vt:lpstr>
      <vt:lpstr>Законодательство РФ &gt; 30 форм НКО</vt:lpstr>
      <vt:lpstr>Законодательство</vt:lpstr>
      <vt:lpstr>Некоммерческая организация ( НКО) - </vt:lpstr>
      <vt:lpstr>Цели создания: Общественные блага  Социально значимые товары и услуги</vt:lpstr>
      <vt:lpstr>Слайд 35</vt:lpstr>
      <vt:lpstr>Слайд 36</vt:lpstr>
      <vt:lpstr>НКО (ГК РФ ст. 123)</vt:lpstr>
      <vt:lpstr>Слайд 38</vt:lpstr>
      <vt:lpstr>Учреждение - </vt:lpstr>
      <vt:lpstr>Казенные, бюджетные и автономные учреждения</vt:lpstr>
      <vt:lpstr>Общественные или религиозные организации (объединения) -</vt:lpstr>
      <vt:lpstr>Общины коренных малочисленных народов РФ -</vt:lpstr>
      <vt:lpstr>Казачьи общества - </vt:lpstr>
      <vt:lpstr>Фонд - </vt:lpstr>
      <vt:lpstr>Государственная корпорация - </vt:lpstr>
      <vt:lpstr>Государственная компания - </vt:lpstr>
      <vt:lpstr>Потребительские кооперативы -</vt:lpstr>
      <vt:lpstr>Объединения юр. лиц  (ассоциации и союзы) - </vt:lpstr>
      <vt:lpstr>Некоммерческое партнерство - </vt:lpstr>
      <vt:lpstr>Автономная некоммерческая организация - </vt:lpstr>
      <vt:lpstr>Слайд 51</vt:lpstr>
      <vt:lpstr>Финансовые отношения некоммерческих организации</vt:lpstr>
      <vt:lpstr>Финансовые отношения некоммерческой организации</vt:lpstr>
      <vt:lpstr>Финансовые отношения некоммерческих организации</vt:lpstr>
      <vt:lpstr>Различия коммерческих и некоммерческих организаций</vt:lpstr>
      <vt:lpstr>Финансовые ресурсы НКО</vt:lpstr>
      <vt:lpstr>Признаки финансовых ресурсов НКО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Специфика расходов некоммерческих организаций</vt:lpstr>
      <vt:lpstr>Специфика расходов некоммерческих организаций</vt:lpstr>
      <vt:lpstr>Слайд 68</vt:lpstr>
      <vt:lpstr>Элементы финансового механизма НКО</vt:lpstr>
      <vt:lpstr>Виды финансовых отношений НКО</vt:lpstr>
      <vt:lpstr>Виды финансовых отношений НКО</vt:lpstr>
      <vt:lpstr>Слайд 72</vt:lpstr>
      <vt:lpstr>Слайд 73</vt:lpstr>
      <vt:lpstr>Формы организации финансовых отношений</vt:lpstr>
      <vt:lpstr>Слайд 75</vt:lpstr>
      <vt:lpstr>Факторы, определяющие особенности финансового механизма НКО</vt:lpstr>
      <vt:lpstr>Федеральный закон от 30 декабря 2006 года № 275 ФЗ «О порядке формирования и использования целевого капитала некоммерческой организации» </vt:lpstr>
      <vt:lpstr>Слайд 78</vt:lpstr>
      <vt:lpstr>при ЦК= 3 млн. руб.,  НКО обязана передать денежные средства УК</vt:lpstr>
      <vt:lpstr>3. Собранные пожертвования обязательно должны быть переданы в доверительное управление</vt:lpstr>
      <vt:lpstr>Функции целевого капитала</vt:lpstr>
      <vt:lpstr>Преимущества и недостатки формирования ЦК</vt:lpstr>
      <vt:lpstr>Доход (инвестиционный доход) от целевого капитала – доход от доверительного управления, а также часть имущества, составляющего целевой капитал</vt:lpstr>
      <vt:lpstr>Формирование и использование ЦК</vt:lpstr>
      <vt:lpstr>Слайд 85</vt:lpstr>
      <vt:lpstr>Формирование и использование ЦК</vt:lpstr>
      <vt:lpstr>Слайд 87</vt:lpstr>
      <vt:lpstr>Денежные средства, составляющие ЦК могут быть размещены № 275-ФЗ « О порядке формирования и использования целевого капитала некоммерческих организаций» гл.3 ст. 15</vt:lpstr>
      <vt:lpstr>Денежные средства, составляющие ЦК могут быть размещены (ст. 15)</vt:lpstr>
      <vt:lpstr>Доходы от ЦК могут быть направлены на</vt:lpstr>
      <vt:lpstr>Слайд 91</vt:lpstr>
      <vt:lpstr>Слайд 92</vt:lpstr>
      <vt:lpstr>Финансы некоммерческих организаций представлены разнообразными финансовыми отношениями, складывающимися по поводу формирования и использования денежных фондов  </vt:lpstr>
      <vt:lpstr>Слайд 94</vt:lpstr>
    </vt:vector>
  </TitlesOfParts>
  <Company>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финансового состояния предприятия как основа его инвестиционной привлекательности и финансового оздоровления</dc:title>
  <dc:creator>User</dc:creator>
  <cp:lastModifiedBy>User</cp:lastModifiedBy>
  <cp:revision>130</cp:revision>
  <dcterms:created xsi:type="dcterms:W3CDTF">2010-11-11T16:42:51Z</dcterms:created>
  <dcterms:modified xsi:type="dcterms:W3CDTF">2020-10-16T07:30:39Z</dcterms:modified>
</cp:coreProperties>
</file>